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354" r:id="rId2"/>
    <p:sldId id="283" r:id="rId3"/>
    <p:sldId id="345" r:id="rId4"/>
    <p:sldId id="306" r:id="rId5"/>
    <p:sldId id="288" r:id="rId6"/>
    <p:sldId id="328" r:id="rId7"/>
    <p:sldId id="347" r:id="rId8"/>
    <p:sldId id="360" r:id="rId9"/>
    <p:sldId id="300" r:id="rId10"/>
    <p:sldId id="351" r:id="rId11"/>
    <p:sldId id="335" r:id="rId12"/>
    <p:sldId id="342" r:id="rId13"/>
    <p:sldId id="337" r:id="rId14"/>
    <p:sldId id="338" r:id="rId15"/>
    <p:sldId id="339" r:id="rId16"/>
    <p:sldId id="353" r:id="rId17"/>
    <p:sldId id="352" r:id="rId18"/>
    <p:sldId id="323" r:id="rId19"/>
    <p:sldId id="358" r:id="rId20"/>
    <p:sldId id="349" r:id="rId21"/>
  </p:sldIdLst>
  <p:sldSz cx="10801350" cy="6858000"/>
  <p:notesSz cx="6858000" cy="9144000"/>
  <p:embeddedFontLst>
    <p:embeddedFont>
      <p:font typeface="Arial Unicode MS" pitchFamily="50" charset="-127"/>
      <p:regular r:id="rId23"/>
    </p:embeddedFont>
    <p:embeddedFont>
      <p:font typeface="나눔고딕 ExtraBold" pitchFamily="50" charset="-127"/>
      <p:bold r:id="rId24"/>
    </p:embeddedFont>
    <p:embeddedFont>
      <p:font typeface="배달의민족 한나는 열한살" pitchFamily="50" charset="-127"/>
      <p:regular r:id="rId25"/>
    </p:embeddedFont>
    <p:embeddedFont>
      <p:font typeface="배달의민족 한나체 Air" pitchFamily="50" charset="-127"/>
      <p:regular r:id="rId26"/>
    </p:embeddedFont>
    <p:embeddedFont>
      <p:font typeface="맑은 고딕" pitchFamily="50" charset="-127"/>
      <p:regular r:id="rId27"/>
      <p:bold r:id="rId28"/>
    </p:embeddedFont>
    <p:embeddedFont>
      <p:font typeface="나눔고딕" pitchFamily="50" charset="-127"/>
      <p:regular r:id="rId29"/>
      <p:bold r:id="rId30"/>
    </p:embeddedFont>
    <p:embeddedFont>
      <p:font typeface="배달의민족 주아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D4AD"/>
    <a:srgbClr val="169E86"/>
    <a:srgbClr val="72DCBE"/>
    <a:srgbClr val="A8EAD7"/>
    <a:srgbClr val="FF2F05"/>
    <a:srgbClr val="FF0000"/>
    <a:srgbClr val="FF7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3741" autoAdjust="0"/>
    <p:restoredTop sz="94585" autoAdjust="0"/>
  </p:normalViewPr>
  <p:slideViewPr>
    <p:cSldViewPr>
      <p:cViewPr>
        <p:scale>
          <a:sx n="100" d="100"/>
          <a:sy n="100" d="100"/>
        </p:scale>
        <p:origin x="-1290" y="-300"/>
      </p:cViewPr>
      <p:guideLst>
        <p:guide orient="horz" pos="2160"/>
        <p:guide pos="3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561BB5-22A5-467F-96F6-9C0876EAE93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685800"/>
            <a:ext cx="54006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CC211-4C62-4786-9C4B-B034039D1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51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C211-4C62-4786-9C4B-B034039D1CF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836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CC211-4C62-4786-9C4B-B034039D1CF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925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10102" y="2130429"/>
            <a:ext cx="918114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0204" y="3886200"/>
            <a:ext cx="756094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950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0488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830980" y="274642"/>
            <a:ext cx="243030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40068" y="274642"/>
            <a:ext cx="711088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43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578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3232" y="4406904"/>
            <a:ext cx="918114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53232" y="2906713"/>
            <a:ext cx="918114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8839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40069" y="1600204"/>
            <a:ext cx="4770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90686" y="1600204"/>
            <a:ext cx="4770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11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68" y="1535113"/>
            <a:ext cx="477247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0068" y="2174875"/>
            <a:ext cx="477247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86937" y="1535113"/>
            <a:ext cx="47743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86937" y="2174875"/>
            <a:ext cx="477434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57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88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85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0068" y="273050"/>
            <a:ext cx="355357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23028" y="273054"/>
            <a:ext cx="6038254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40068" y="1435103"/>
            <a:ext cx="355357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000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17141" y="4800600"/>
            <a:ext cx="648081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117141" y="612775"/>
            <a:ext cx="648081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117141" y="5367338"/>
            <a:ext cx="648081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737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40069" y="274638"/>
            <a:ext cx="972121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0069" y="1600204"/>
            <a:ext cx="97212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40068" y="6356354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DD796F-9B9A-4FB0-83B2-BFABE641BEC2}" type="datetimeFigureOut">
              <a:rPr lang="ko-KR" altLang="en-US" smtClean="0"/>
              <a:t>2019-10-25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90463" y="6356354"/>
            <a:ext cx="3420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740967" y="6356354"/>
            <a:ext cx="25203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2472C-100F-48A4-B79C-5640A337B2B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66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5.wdp"/><Relationship Id="rId9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jpeg"/><Relationship Id="rId3" Type="http://schemas.openxmlformats.org/officeDocument/2006/relationships/image" Target="../media/image15.jpeg"/><Relationship Id="rId7" Type="http://schemas.microsoft.com/office/2007/relationships/hdphoto" Target="../media/hdphoto3.wdp"/><Relationship Id="rId12" Type="http://schemas.openxmlformats.org/officeDocument/2006/relationships/image" Target="../media/image2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jpeg"/><Relationship Id="rId10" Type="http://schemas.openxmlformats.org/officeDocument/2006/relationships/image" Target="../media/image20.jpeg"/><Relationship Id="rId4" Type="http://schemas.openxmlformats.org/officeDocument/2006/relationships/image" Target="../media/image16.jpe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0801350" cy="6858000"/>
          </a:xfrm>
          <a:prstGeom prst="rect">
            <a:avLst/>
          </a:prstGeom>
          <a:gradFill>
            <a:gsLst>
              <a:gs pos="0">
                <a:srgbClr val="0070C0"/>
              </a:gs>
              <a:gs pos="50000">
                <a:srgbClr val="0070C0"/>
              </a:gs>
              <a:gs pos="100000">
                <a:srgbClr val="00B0F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123" y="841032"/>
            <a:ext cx="5832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국군의 철통보안</a:t>
            </a:r>
            <a:r>
              <a:rPr lang="en-US" altLang="ko-KR" sz="66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 </a:t>
            </a:r>
            <a:endParaRPr lang="ko-KR" altLang="en-US" sz="66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96219" y="1865223"/>
            <a:ext cx="4801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우리가 지킨다</a:t>
            </a:r>
            <a:r>
              <a:rPr lang="en-US" altLang="ko-KR" sz="5400" dirty="0" smtClean="0">
                <a:solidFill>
                  <a:schemeClr val="bg1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!</a:t>
            </a:r>
            <a:endParaRPr lang="ko-KR" altLang="en-US" sz="5400" dirty="0">
              <a:solidFill>
                <a:schemeClr val="bg1"/>
              </a:solidFill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256659" y="1347638"/>
            <a:ext cx="5778500" cy="5249714"/>
            <a:chOff x="3591446" y="1608286"/>
            <a:chExt cx="5778500" cy="5249714"/>
          </a:xfrm>
        </p:grpSpPr>
        <p:grpSp>
          <p:nvGrpSpPr>
            <p:cNvPr id="25" name="그룹 24"/>
            <p:cNvGrpSpPr/>
            <p:nvPr/>
          </p:nvGrpSpPr>
          <p:grpSpPr>
            <a:xfrm>
              <a:off x="3591446" y="1608286"/>
              <a:ext cx="5778500" cy="5249714"/>
              <a:chOff x="3591446" y="1608286"/>
              <a:chExt cx="5778500" cy="5249714"/>
            </a:xfrm>
          </p:grpSpPr>
          <p:pic>
            <p:nvPicPr>
              <p:cNvPr id="28" name="Picture 2" descr="C:\Users\Admin\Desktop\46b77934d4179c2b2e47ce3352e35915b88d2bcba9b10b4e2fd3927d9394a3da_v1.jpg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9974" b="89938" l="10000" r="100000">
                            <a14:backgroundMark x1="58750" y1="48808" x2="70313" y2="42101"/>
                            <a14:backgroundMark x1="79000" y1="45190" x2="79188" y2="45366"/>
                            <a14:backgroundMark x1="50938" y1="48897" x2="50938" y2="4889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057" t="16819" r="-2236" b="9825"/>
              <a:stretch/>
            </p:blipFill>
            <p:spPr bwMode="auto">
              <a:xfrm>
                <a:off x="3591446" y="1608286"/>
                <a:ext cx="5778500" cy="5249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6" descr="C:\Users\Admin\Desktop\휴대전화2.png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965" b="100000" l="0" r="100000">
                            <a14:foregroundMark x1="17673" y1="43142" x2="67838" y2="71161"/>
                            <a14:foregroundMark x1="9989" y1="47597" x2="38419" y2="38101"/>
                            <a14:foregroundMark x1="6806" y1="44197" x2="24918" y2="34584"/>
                            <a14:foregroundMark x1="4171" y1="40328" x2="13282" y2="42907"/>
                            <a14:foregroundMark x1="2415" y1="43259" x2="5598" y2="40563"/>
                            <a14:foregroundMark x1="2086" y1="40563" x2="7135" y2="36577"/>
                            <a14:foregroundMark x1="3074" y1="37397" x2="7574" y2="43494"/>
                            <a14:foregroundMark x1="5269" y1="35873" x2="39188" y2="17116"/>
                            <a14:foregroundMark x1="41493" y1="16647" x2="95829" y2="59906"/>
                            <a14:foregroundMark x1="44018" y1="18523" x2="52141" y2="23916"/>
                            <a14:foregroundMark x1="38529" y1="17819" x2="40285" y2="16647"/>
                            <a14:foregroundMark x1="42810" y1="17116" x2="74863" y2="42790"/>
                            <a14:backgroundMark x1="8672" y1="27902" x2="30406" y2="17351"/>
                            <a14:backgroundMark x1="58617" y1="16295" x2="88145" y2="3012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91446" y="1649418"/>
                <a:ext cx="5518880" cy="51674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8" descr="C:\Users\Admin\Desktop\사진파일원본\Logo.png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446">
              <a:off x="5058776" y="3022565"/>
              <a:ext cx="2328280" cy="2328280"/>
            </a:xfrm>
            <a:prstGeom prst="rect">
              <a:avLst/>
            </a:prstGeom>
            <a:noFill/>
            <a:scene3d>
              <a:camera prst="isometricTop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 descr="국방부오픈소스아카데미.png에 대한 이미지 검색결과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011" y="202496"/>
            <a:ext cx="2160240" cy="37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216099" y="188640"/>
            <a:ext cx="41534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APP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국방통합보안체계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(DISS) / Team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소헌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2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신병륜</a:t>
            </a:r>
            <a:r>
              <a:rPr lang="en-US" altLang="ko-KR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이동형</a:t>
            </a:r>
            <a:endParaRPr lang="ko-KR" altLang="en-US" sz="12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76139" y="4878690"/>
            <a:ext cx="669674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 smtClean="0"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2200" dirty="0" err="1" smtClean="0">
                <a:latin typeface="배달의민족 주아" pitchFamily="18" charset="-127"/>
                <a:ea typeface="배달의민족 주아" pitchFamily="18" charset="-127"/>
              </a:rPr>
              <a:t>비콘</a:t>
            </a:r>
            <a:r>
              <a:rPr lang="ko-KR" altLang="en-US" sz="2200" dirty="0" smtClean="0">
                <a:latin typeface="배달의민족 주아" pitchFamily="18" charset="-127"/>
                <a:ea typeface="배달의민족 주아" pitchFamily="18" charset="-127"/>
              </a:rPr>
              <a:t> 활용 특정 구역 내 </a:t>
            </a:r>
            <a:r>
              <a:rPr lang="ko-KR" altLang="en-US" sz="2200" dirty="0" err="1" smtClean="0"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2200" dirty="0" smtClean="0">
                <a:latin typeface="배달의민족 주아" pitchFamily="18" charset="-127"/>
                <a:ea typeface="배달의민족 주아" pitchFamily="18" charset="-127"/>
              </a:rPr>
              <a:t> 단말기 기능통제</a:t>
            </a:r>
            <a:endParaRPr lang="ko-KR" altLang="en-US" sz="2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6139" y="5404301"/>
            <a:ext cx="59012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 smtClean="0">
                <a:latin typeface="배달의민족 주아" pitchFamily="18" charset="-127"/>
                <a:ea typeface="배달의민족 주아" pitchFamily="18" charset="-127"/>
              </a:rPr>
              <a:t>2. NFC</a:t>
            </a:r>
            <a:r>
              <a:rPr lang="ko-KR" altLang="en-US" sz="2200" dirty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200" dirty="0" err="1" smtClean="0"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2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200" dirty="0" err="1" smtClean="0">
                <a:latin typeface="배달의민족 주아" pitchFamily="18" charset="-127"/>
                <a:ea typeface="배달의민족 주아" pitchFamily="18" charset="-127"/>
              </a:rPr>
              <a:t>전자공무원증</a:t>
            </a:r>
            <a:r>
              <a:rPr lang="ko-KR" altLang="en-US" sz="2200" dirty="0" smtClean="0">
                <a:latin typeface="배달의민족 주아" pitchFamily="18" charset="-127"/>
                <a:ea typeface="배달의민족 주아" pitchFamily="18" charset="-127"/>
              </a:rPr>
              <a:t> 출입통제</a:t>
            </a:r>
            <a:endParaRPr lang="ko-KR" altLang="en-US" sz="2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6139" y="5950441"/>
            <a:ext cx="590126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 smtClean="0">
                <a:latin typeface="배달의민족 주아" pitchFamily="18" charset="-127"/>
                <a:ea typeface="배달의민족 주아" pitchFamily="18" charset="-127"/>
              </a:rPr>
              <a:t>3. NFC</a:t>
            </a:r>
            <a:r>
              <a:rPr lang="ko-KR" altLang="en-US" sz="2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200" dirty="0" err="1" smtClean="0"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2200" dirty="0" smtClean="0">
                <a:latin typeface="배달의민족 주아" pitchFamily="18" charset="-127"/>
                <a:ea typeface="배달의민족 주아" pitchFamily="18" charset="-127"/>
              </a:rPr>
              <a:t> 병사 출타관리</a:t>
            </a:r>
            <a:endParaRPr lang="ko-KR" altLang="en-US" sz="2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9080" y="3416275"/>
            <a:ext cx="4801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배달의민족 주아" pitchFamily="18" charset="-127"/>
                <a:ea typeface="배달의민족 주아" pitchFamily="18" charset="-127"/>
              </a:rPr>
              <a:t>국군 최고의 보안 </a:t>
            </a:r>
            <a:r>
              <a:rPr lang="en-US" altLang="ko-KR" sz="2000" dirty="0" smtClean="0">
                <a:latin typeface="배달의민족 주아" pitchFamily="18" charset="-127"/>
                <a:ea typeface="배달의민족 주아" pitchFamily="18" charset="-127"/>
              </a:rPr>
              <a:t>APP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39279" y="3717032"/>
            <a:ext cx="48015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smtClean="0">
                <a:latin typeface="배달의민족 주아" pitchFamily="18" charset="-127"/>
                <a:ea typeface="배달의민족 주아" pitchFamily="18" charset="-127"/>
              </a:rPr>
              <a:t>국방통합보안체계</a:t>
            </a:r>
            <a:endParaRPr lang="en-US" altLang="ko-KR" sz="360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en-US" altLang="ko-KR" sz="1600" dirty="0"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en-US" altLang="ko-KR" sz="1600" dirty="0" smtClean="0">
                <a:latin typeface="배달의민족 주아" pitchFamily="18" charset="-127"/>
                <a:ea typeface="배달의민족 주아" pitchFamily="18" charset="-127"/>
              </a:rPr>
              <a:t>Defense </a:t>
            </a:r>
            <a:r>
              <a:rPr lang="en-US" altLang="ko-KR" sz="1600" dirty="0">
                <a:latin typeface="배달의민족 주아" pitchFamily="18" charset="-127"/>
                <a:ea typeface="배달의민족 주아" pitchFamily="18" charset="-127"/>
              </a:rPr>
              <a:t>Integrated Security System)</a:t>
            </a:r>
            <a:endParaRPr lang="ko-KR" altLang="en-US" sz="1600" dirty="0"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endParaRPr lang="ko-KR" altLang="en-US" sz="1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31" name="Picture 1" descr="C:\Users\Admin\Downloads\appscreenshot\스플래시이미지.png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8" t="68692" r="9899" b="22508"/>
          <a:stretch/>
        </p:blipFill>
        <p:spPr bwMode="auto">
          <a:xfrm>
            <a:off x="7734300" y="4407521"/>
            <a:ext cx="2463800" cy="471170"/>
          </a:xfrm>
          <a:prstGeom prst="rect">
            <a:avLst/>
          </a:prstGeom>
          <a:noFill/>
          <a:scene3d>
            <a:camera prst="isometricTop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47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2DCBE"/>
            </a:gs>
            <a:gs pos="46000">
              <a:srgbClr val="4FD4AD"/>
            </a:gs>
            <a:gs pos="100000">
              <a:srgbClr val="A8EAD7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869449" y="1844824"/>
            <a:ext cx="817810" cy="1497552"/>
            <a:chOff x="1129122" y="1383638"/>
            <a:chExt cx="2593390" cy="474894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" name="타원 9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4" name="모서리가 둥근 직사각형 13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" name="모서리가 둥근 직사각형 15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92163" y="2358229"/>
            <a:ext cx="94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런쳐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7848332" y="1611322"/>
            <a:ext cx="817810" cy="1497552"/>
            <a:chOff x="1129122" y="1383638"/>
            <a:chExt cx="2593390" cy="4748947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7" name="타원 46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1" name="모서리가 둥근 직사각형 50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2" name="모서리가 둥근 직사각형 51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3" name="모서리가 둥근 직사각형 52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7783747" y="1844824"/>
            <a:ext cx="945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출입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기록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조회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9106097" y="1627780"/>
            <a:ext cx="817810" cy="1497552"/>
            <a:chOff x="1129122" y="1383638"/>
            <a:chExt cx="2593390" cy="4748947"/>
          </a:xfrm>
        </p:grpSpPr>
        <p:sp>
          <p:nvSpPr>
            <p:cNvPr id="56" name="모서리가 둥근 직사각형 55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8" name="타원 57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2" name="모서리가 둥근 직사각형 61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3" name="모서리가 둥근 직사각형 62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4" name="모서리가 둥근 직사각형 63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9041512" y="1954728"/>
            <a:ext cx="945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전화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하기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500807" y="1653576"/>
            <a:ext cx="817810" cy="1497552"/>
            <a:chOff x="1129122" y="1383638"/>
            <a:chExt cx="2593390" cy="4748947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69" name="타원 68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3" name="모서리가 둥근 직사각형 72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4" name="모서리가 둥근 직사각형 73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75" name="모서리가 둥근 직사각형 74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423522" y="2046148"/>
            <a:ext cx="945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간부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메인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7812949" y="4296732"/>
            <a:ext cx="817810" cy="1497552"/>
            <a:chOff x="1129122" y="1383638"/>
            <a:chExt cx="2593390" cy="4748947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1" name="모서리가 둥근 직사각형 100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4" name="모서리가 둥근 직사각형 103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105" name="모서리가 둥근 직사각형 104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6" name="모서리가 둥근 직사각형 105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08" name="모서리가 둥근 직사각형 107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748364" y="4530234"/>
            <a:ext cx="945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출타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기록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조회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9124886" y="4285050"/>
            <a:ext cx="817810" cy="1497552"/>
            <a:chOff x="1129122" y="1383638"/>
            <a:chExt cx="2593390" cy="4748947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2" name="모서리가 둥근 직사각형 111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4" name="모서리가 둥근 직사각형 113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5" name="모서리가 둥근 직사각형 114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7" name="모서리가 둥근 직사각형 116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8" name="모서리가 둥근 직사각형 117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9060301" y="4611998"/>
            <a:ext cx="945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복지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혜택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6058900" y="3479797"/>
            <a:ext cx="817810" cy="1497552"/>
            <a:chOff x="1129122" y="1383638"/>
            <a:chExt cx="2593390" cy="4748947"/>
          </a:xfrm>
        </p:grpSpPr>
        <p:sp>
          <p:nvSpPr>
            <p:cNvPr id="122" name="모서리가 둥근 직사각형 121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4" name="타원 123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8" name="모서리가 둥근 직사각형 127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29" name="모서리가 둥근 직사각형 128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0" name="모서리가 둥근 직사각형 129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994315" y="3927628"/>
            <a:ext cx="945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출타증</a:t>
            </a:r>
            <a:endParaRPr lang="en-US" altLang="ko-KR" sz="16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조회</a:t>
            </a:r>
            <a:endParaRPr lang="en-US" altLang="ko-KR" sz="16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2777662" y="4576473"/>
            <a:ext cx="817810" cy="1497552"/>
            <a:chOff x="1129122" y="1383638"/>
            <a:chExt cx="2593390" cy="4748947"/>
          </a:xfrm>
        </p:grpSpPr>
        <p:sp>
          <p:nvSpPr>
            <p:cNvPr id="133" name="모서리가 둥근 직사각형 132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5" name="타원 134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7" name="모서리가 둥근 직사각형 136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138" name="모서리가 둥근 직사각형 137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39" name="모서리가 둥근 직사각형 138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40" name="모서리가 둥근 직사각형 139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41" name="모서리가 둥근 직사각형 140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42" name="TextBox 141"/>
          <p:cNvSpPr txBox="1"/>
          <p:nvPr/>
        </p:nvSpPr>
        <p:spPr>
          <a:xfrm>
            <a:off x="2700377" y="5012942"/>
            <a:ext cx="945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계정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인증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143" name="직선 연결선 142"/>
          <p:cNvCxnSpPr/>
          <p:nvPr/>
        </p:nvCxnSpPr>
        <p:spPr>
          <a:xfrm>
            <a:off x="1872283" y="2650740"/>
            <a:ext cx="215280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꺾인 연결선 144"/>
          <p:cNvCxnSpPr>
            <a:endCxn id="142" idx="1"/>
          </p:cNvCxnSpPr>
          <p:nvPr/>
        </p:nvCxnSpPr>
        <p:spPr>
          <a:xfrm rot="16200000" flipH="1">
            <a:off x="1180286" y="3846793"/>
            <a:ext cx="2716145" cy="324037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>
            <a:endCxn id="76" idx="1"/>
          </p:cNvCxnSpPr>
          <p:nvPr/>
        </p:nvCxnSpPr>
        <p:spPr>
          <a:xfrm rot="5400000" flipH="1" flipV="1">
            <a:off x="3067866" y="3357313"/>
            <a:ext cx="2312878" cy="398434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꺾인 연결선 158"/>
          <p:cNvCxnSpPr>
            <a:endCxn id="98" idx="1"/>
          </p:cNvCxnSpPr>
          <p:nvPr/>
        </p:nvCxnSpPr>
        <p:spPr>
          <a:xfrm rot="16200000" flipH="1">
            <a:off x="4001822" y="4669581"/>
            <a:ext cx="471854" cy="42533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/>
          <p:cNvGrpSpPr/>
          <p:nvPr/>
        </p:nvGrpSpPr>
        <p:grpSpPr>
          <a:xfrm>
            <a:off x="6050850" y="1663727"/>
            <a:ext cx="817810" cy="1497552"/>
            <a:chOff x="1129122" y="1383638"/>
            <a:chExt cx="2593390" cy="4748947"/>
          </a:xfrm>
        </p:grpSpPr>
        <p:sp>
          <p:nvSpPr>
            <p:cNvPr id="168" name="모서리가 둥근 직사각형 167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9" name="모서리가 둥근 직사각형 168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0" name="타원 169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1" name="모서리가 둥근 직사각형 170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173" name="모서리가 둥근 직사각형 172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4" name="모서리가 둥근 직사각형 173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5" name="모서리가 둥근 직사각형 174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76" name="모서리가 둥근 직사각형 175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5986264" y="2256522"/>
            <a:ext cx="94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설정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6041325" y="5027792"/>
            <a:ext cx="817810" cy="1497552"/>
            <a:chOff x="1129122" y="1383638"/>
            <a:chExt cx="2593390" cy="4748947"/>
          </a:xfrm>
        </p:grpSpPr>
        <p:sp>
          <p:nvSpPr>
            <p:cNvPr id="179" name="모서리가 둥근 직사각형 178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1" name="타원 180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2" name="모서리가 둥근 직사각형 181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3" name="모서리가 둥근 직사각형 182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5" name="모서리가 둥근 직사각형 184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6" name="모서리가 둥근 직사각형 185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87" name="모서리가 둥근 직사각형 186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5976739" y="5620587"/>
            <a:ext cx="94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설정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grpSp>
        <p:nvGrpSpPr>
          <p:cNvPr id="189" name="그룹 188"/>
          <p:cNvGrpSpPr/>
          <p:nvPr/>
        </p:nvGrpSpPr>
        <p:grpSpPr>
          <a:xfrm>
            <a:off x="6049375" y="116632"/>
            <a:ext cx="817810" cy="1497552"/>
            <a:chOff x="1129122" y="1383638"/>
            <a:chExt cx="2593390" cy="4748947"/>
          </a:xfrm>
        </p:grpSpPr>
        <p:sp>
          <p:nvSpPr>
            <p:cNvPr id="190" name="모서리가 둥근 직사각형 189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1" name="모서리가 둥근 직사각형 190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2" name="타원 191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3" name="모서리가 둥근 직사각형 192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4" name="모서리가 둥근 직사각형 193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195" name="모서리가 둥근 직사각형 194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6" name="모서리가 둥근 직사각형 195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7" name="모서리가 둥근 직사각형 196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98" name="모서리가 둥근 직사각형 197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5984790" y="564463"/>
            <a:ext cx="945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전자</a:t>
            </a:r>
            <a:endParaRPr lang="en-US" altLang="ko-KR" sz="16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1600" dirty="0" err="1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공무원증</a:t>
            </a:r>
            <a:endParaRPr lang="en-US" altLang="ko-KR" sz="16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224" name="꺾인 연결선 223"/>
          <p:cNvCxnSpPr/>
          <p:nvPr/>
        </p:nvCxnSpPr>
        <p:spPr>
          <a:xfrm rot="16200000" flipH="1">
            <a:off x="7098270" y="961812"/>
            <a:ext cx="246690" cy="4625322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연결선 225"/>
          <p:cNvCxnSpPr>
            <a:stCxn id="45" idx="2"/>
          </p:cNvCxnSpPr>
          <p:nvPr/>
        </p:nvCxnSpPr>
        <p:spPr>
          <a:xfrm>
            <a:off x="8261242" y="3108874"/>
            <a:ext cx="0" cy="28894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연결선 228"/>
          <p:cNvCxnSpPr>
            <a:stCxn id="56" idx="2"/>
          </p:cNvCxnSpPr>
          <p:nvPr/>
        </p:nvCxnSpPr>
        <p:spPr>
          <a:xfrm>
            <a:off x="9519007" y="3125332"/>
            <a:ext cx="5667" cy="27248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꺾인 연결선 230"/>
          <p:cNvCxnSpPr>
            <a:stCxn id="89" idx="2"/>
          </p:cNvCxnSpPr>
          <p:nvPr/>
        </p:nvCxnSpPr>
        <p:spPr>
          <a:xfrm rot="16200000" flipH="1">
            <a:off x="6823197" y="3952157"/>
            <a:ext cx="806362" cy="4625322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연결선 231"/>
          <p:cNvCxnSpPr>
            <a:stCxn id="100" idx="2"/>
          </p:cNvCxnSpPr>
          <p:nvPr/>
        </p:nvCxnSpPr>
        <p:spPr>
          <a:xfrm>
            <a:off x="8225859" y="5794284"/>
            <a:ext cx="0" cy="87371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연결선 232"/>
          <p:cNvCxnSpPr>
            <a:stCxn id="111" idx="2"/>
          </p:cNvCxnSpPr>
          <p:nvPr/>
        </p:nvCxnSpPr>
        <p:spPr>
          <a:xfrm>
            <a:off x="9537796" y="5782602"/>
            <a:ext cx="1243" cy="8853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 244"/>
          <p:cNvCxnSpPr/>
          <p:nvPr/>
        </p:nvCxnSpPr>
        <p:spPr>
          <a:xfrm>
            <a:off x="5393201" y="5118175"/>
            <a:ext cx="581157" cy="702467"/>
          </a:xfrm>
          <a:prstGeom prst="bentConnector3">
            <a:avLst>
              <a:gd name="adj1" fmla="val 61569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꺾인 연결선 279"/>
          <p:cNvCxnSpPr/>
          <p:nvPr/>
        </p:nvCxnSpPr>
        <p:spPr>
          <a:xfrm>
            <a:off x="5344315" y="2256610"/>
            <a:ext cx="622338" cy="22981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꺾인 연결선 280"/>
          <p:cNvCxnSpPr/>
          <p:nvPr/>
        </p:nvCxnSpPr>
        <p:spPr>
          <a:xfrm rot="5400000" flipH="1" flipV="1">
            <a:off x="5115167" y="1394466"/>
            <a:ext cx="1403463" cy="316733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그룹 87"/>
          <p:cNvGrpSpPr/>
          <p:nvPr/>
        </p:nvGrpSpPr>
        <p:grpSpPr>
          <a:xfrm>
            <a:off x="4500807" y="4364085"/>
            <a:ext cx="817810" cy="1497552"/>
            <a:chOff x="1129122" y="1383638"/>
            <a:chExt cx="2593390" cy="4748947"/>
          </a:xfrm>
        </p:grpSpPr>
        <p:sp>
          <p:nvSpPr>
            <p:cNvPr id="89" name="모서리가 둥근 직사각형 88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1" name="타원 90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3" name="모서리가 둥근 직사각형 92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gradFill>
              <a:gsLst>
                <a:gs pos="0">
                  <a:schemeClr val="tx1"/>
                </a:gs>
                <a:gs pos="75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100"/>
            </a:p>
          </p:txBody>
        </p:sp>
        <p:sp>
          <p:nvSpPr>
            <p:cNvPr id="94" name="모서리가 둥근 직사각형 93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5" name="모서리가 둥근 직사각형 94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6" name="모서리가 둥근 직사각형 95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97" name="모서리가 둥근 직사각형 96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4450416" y="4764232"/>
            <a:ext cx="945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병사</a:t>
            </a:r>
            <a:endParaRPr lang="en-US" altLang="ko-KR" sz="20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메인</a:t>
            </a:r>
            <a:endParaRPr lang="en-US" altLang="ko-KR" sz="20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309" name="꺾인 연결선 308"/>
          <p:cNvCxnSpPr>
            <a:stCxn id="98" idx="3"/>
            <a:endCxn id="131" idx="1"/>
          </p:cNvCxnSpPr>
          <p:nvPr/>
        </p:nvCxnSpPr>
        <p:spPr>
          <a:xfrm flipV="1">
            <a:off x="5395582" y="4220016"/>
            <a:ext cx="598733" cy="898159"/>
          </a:xfrm>
          <a:prstGeom prst="bentConnector3">
            <a:avLst>
              <a:gd name="adj1" fmla="val 58984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230416" y="168152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3. </a:t>
            </a:r>
            <a:r>
              <a:rPr lang="ko-KR" altLang="en-US" sz="2400" spc="-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앱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 구조도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230416" y="527036"/>
            <a:ext cx="1334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App Structure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6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30416" y="16815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4. UI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상세설명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0416" y="527036"/>
            <a:ext cx="132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런쳐</a:t>
            </a:r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계정인증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  <p:sp>
        <p:nvSpPr>
          <p:cNvPr id="290" name="TextBox 289"/>
          <p:cNvSpPr txBox="1"/>
          <p:nvPr/>
        </p:nvSpPr>
        <p:spPr>
          <a:xfrm>
            <a:off x="1779325" y="5025386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런쳐</a:t>
            </a:r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 화</a:t>
            </a:r>
            <a:r>
              <a:rPr lang="ko-KR" altLang="en-US" sz="20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면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4281641" y="5025386"/>
            <a:ext cx="2347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계정 인증 정보 입력 화면 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7539462" y="5025386"/>
            <a:ext cx="1821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PIN </a:t>
            </a:r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번호 인증 화면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368227" y="1103536"/>
            <a:ext cx="2061787" cy="3775488"/>
            <a:chOff x="1129122" y="1383638"/>
            <a:chExt cx="2593390" cy="4748947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32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361" name="Picture 1" descr="C:\Users\Admin\Downloads\appscreenshot\스플래시이미지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62"/>
          <a:stretch/>
        </p:blipFill>
        <p:spPr bwMode="auto">
          <a:xfrm>
            <a:off x="1576732" y="1417145"/>
            <a:ext cx="1702492" cy="205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1" name="Picture 1" descr="C:\Users\Admin\Downloads\appscreenshot\스플래시이미지.pn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92" b="22014"/>
          <a:stretch/>
        </p:blipFill>
        <p:spPr bwMode="auto">
          <a:xfrm>
            <a:off x="1576732" y="3617218"/>
            <a:ext cx="1702492" cy="28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2" name="그룹 291"/>
          <p:cNvGrpSpPr/>
          <p:nvPr/>
        </p:nvGrpSpPr>
        <p:grpSpPr>
          <a:xfrm>
            <a:off x="4412610" y="1103536"/>
            <a:ext cx="2061787" cy="3775488"/>
            <a:chOff x="1129122" y="1383638"/>
            <a:chExt cx="2593390" cy="4748947"/>
          </a:xfrm>
        </p:grpSpPr>
        <p:sp>
          <p:nvSpPr>
            <p:cNvPr id="293" name="모서리가 둥근 직사각형 292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모서리가 둥근 직사각형 293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타원 294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모서리가 둥근 직사각형 295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모서리가 둥근 직사각형 296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8" name="모서리가 둥근 직사각형 297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모서리가 둥근 직사각형 298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모서리가 둥근 직사각형 299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모서리가 둥근 직사각형 300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5" name="그룹 304"/>
          <p:cNvGrpSpPr/>
          <p:nvPr/>
        </p:nvGrpSpPr>
        <p:grpSpPr>
          <a:xfrm>
            <a:off x="7421891" y="1103536"/>
            <a:ext cx="2061787" cy="3775488"/>
            <a:chOff x="1129122" y="1383638"/>
            <a:chExt cx="2593390" cy="4748947"/>
          </a:xfrm>
        </p:grpSpPr>
        <p:sp>
          <p:nvSpPr>
            <p:cNvPr id="306" name="모서리가 둥근 직사각형 305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모서리가 둥근 직사각형 306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" name="타원 307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모서리가 둥근 직사각형 308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1" name="모서리가 둥근 직사각형 310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모서리가 둥근 직사각형 311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모서리가 둥근 직사각형 312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모서리가 둥근 직사각형 313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363" name="Picture 3" descr="C:\Users\Admin\Downloads\appscreenshot\가입인증1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24" y="1431769"/>
            <a:ext cx="1772546" cy="315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Admin\Downloads\appscreenshot\가입인증2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26" y="1429266"/>
            <a:ext cx="1775230" cy="315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6" name="TextBox 335"/>
          <p:cNvSpPr txBox="1"/>
          <p:nvPr/>
        </p:nvSpPr>
        <p:spPr>
          <a:xfrm>
            <a:off x="1656259" y="5465861"/>
            <a:ext cx="1430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로고를 노출시킨다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4032523" y="5394434"/>
            <a:ext cx="2831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사용자 등록과 구분이 필요하기 때문에</a:t>
            </a:r>
            <a:endParaRPr lang="en-US" altLang="ko-KR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간부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군무원 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/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병사로 구분하여 가입한다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38" name="TextBox 337"/>
          <p:cNvSpPr txBox="1"/>
          <p:nvPr/>
        </p:nvSpPr>
        <p:spPr>
          <a:xfrm>
            <a:off x="7203006" y="5394434"/>
            <a:ext cx="2579872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사용자 인증을 위해 인트라넷의</a:t>
            </a:r>
            <a:endParaRPr lang="en-US" altLang="ko-KR" sz="1400" spc="-13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국방통합보안체계에서</a:t>
            </a:r>
            <a:endParaRPr lang="en-US" altLang="ko-KR" sz="1400" spc="-13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PIN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번호를 받아 입력한다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</a:t>
            </a:r>
          </a:p>
          <a:p>
            <a:pPr algn="ctr"/>
            <a:endParaRPr lang="en-US" altLang="ko-KR" sz="400" spc="-13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05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* </a:t>
            </a:r>
            <a:r>
              <a:rPr lang="ko-KR" altLang="en-US" sz="105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인트라넷 개발환경이 제한되어 현재는 연동 불가</a:t>
            </a:r>
            <a:endParaRPr lang="ko-KR" altLang="en-US" sz="105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98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30416" y="16815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4. UI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상세설명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0416" y="527036"/>
            <a:ext cx="2507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간부 메인</a:t>
            </a:r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6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전자공무원증</a:t>
            </a:r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설정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  <p:sp>
        <p:nvSpPr>
          <p:cNvPr id="90" name="TextBox 89"/>
          <p:cNvSpPr txBox="1"/>
          <p:nvPr/>
        </p:nvSpPr>
        <p:spPr>
          <a:xfrm>
            <a:off x="1593776" y="5025386"/>
            <a:ext cx="1623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간부용 메인 화면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81641" y="5025386"/>
            <a:ext cx="2179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전자공무원증</a:t>
            </a:r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 후면 화면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939694" y="5013176"/>
            <a:ext cx="9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설정 화면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368227" y="1103536"/>
            <a:ext cx="2061787" cy="3775488"/>
            <a:chOff x="1129122" y="1383638"/>
            <a:chExt cx="2593390" cy="4748947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모서리가 둥근 직사각형 99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모서리가 둥근 직사각형 100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모서리가 둥근 직사각형 101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4412610" y="1103536"/>
            <a:ext cx="2061787" cy="3775488"/>
            <a:chOff x="1129122" y="1383638"/>
            <a:chExt cx="2593390" cy="4748947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모서리가 둥근 직사각형 109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111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12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모서리가 둥근 직사각형 113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/>
          <p:cNvGrpSpPr/>
          <p:nvPr/>
        </p:nvGrpSpPr>
        <p:grpSpPr>
          <a:xfrm>
            <a:off x="7421891" y="1103536"/>
            <a:ext cx="2061787" cy="3775488"/>
            <a:chOff x="1129122" y="1383638"/>
            <a:chExt cx="2593390" cy="4748947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모서리가 둥근 직사각형 121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모서리가 둥근 직사각형 122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모서리가 둥근 직사각형 123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1161932" y="5396076"/>
            <a:ext cx="2453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전자공무원증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 이미지와 우측상단의 설정버튼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하단메뉴는 출입기록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홈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전화로 구성되었다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 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242517" y="5394434"/>
            <a:ext cx="2411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3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전자공무원증</a:t>
            </a:r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 터치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시</a:t>
            </a:r>
            <a:endParaRPr lang="en-US" altLang="ko-KR" sz="1400" spc="-13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4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전자공무원증의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 후면이 </a:t>
            </a:r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표시된다</a:t>
            </a:r>
            <a:r>
              <a:rPr lang="en-US" altLang="ko-KR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234783" y="5394434"/>
            <a:ext cx="244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현재 인증된 계정정보가 상단에 </a:t>
            </a:r>
            <a:r>
              <a:rPr lang="en-US" altLang="ko-KR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제시되고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메뉴는 </a:t>
            </a:r>
            <a:r>
              <a:rPr lang="ko-KR" altLang="en-US" sz="14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헬프콜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초기화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앱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 정보로 구성되었다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</a:t>
            </a:r>
          </a:p>
        </p:txBody>
      </p:sp>
      <p:pic>
        <p:nvPicPr>
          <p:cNvPr id="10241" name="Picture 1" descr="C:\Users\Admin\Downloads\appscreenshot\간부앱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21" y="1432304"/>
            <a:ext cx="1771875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dmin\Downloads\appscreenshot\간부앱1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63" y="1435232"/>
            <a:ext cx="1771875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dmin\Downloads\appscreenshot\간부앱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44" y="1435232"/>
            <a:ext cx="1771875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76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30416" y="16815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4. UI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상세설명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0416" y="527036"/>
            <a:ext cx="202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출입기록조회</a:t>
            </a:r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전화하기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  <p:sp>
        <p:nvSpPr>
          <p:cNvPr id="149" name="TextBox 148"/>
          <p:cNvSpPr txBox="1"/>
          <p:nvPr/>
        </p:nvSpPr>
        <p:spPr>
          <a:xfrm>
            <a:off x="2972451" y="5025386"/>
            <a:ext cx="1780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출입기록조회 화면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191944" y="5025386"/>
            <a:ext cx="1406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전화하기 화면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grpSp>
        <p:nvGrpSpPr>
          <p:cNvPr id="151" name="그룹 150"/>
          <p:cNvGrpSpPr/>
          <p:nvPr/>
        </p:nvGrpSpPr>
        <p:grpSpPr>
          <a:xfrm>
            <a:off x="2798658" y="1103536"/>
            <a:ext cx="2061787" cy="3775488"/>
            <a:chOff x="1129122" y="1383638"/>
            <a:chExt cx="2593390" cy="4748947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모서리가 둥근 직사각형 222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모서리가 둥근 직사각형 267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9" name="모서리가 둥근 직사각형 268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모서리가 둥근 직사각형 269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모서리가 둥근 직사각형 270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모서리가 둥근 직사각형 271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3" name="그룹 272"/>
          <p:cNvGrpSpPr/>
          <p:nvPr/>
        </p:nvGrpSpPr>
        <p:grpSpPr>
          <a:xfrm>
            <a:off x="5843041" y="1103536"/>
            <a:ext cx="2061787" cy="3775488"/>
            <a:chOff x="1129122" y="1383638"/>
            <a:chExt cx="2593390" cy="4748947"/>
          </a:xfrm>
        </p:grpSpPr>
        <p:sp>
          <p:nvSpPr>
            <p:cNvPr id="274" name="모서리가 둥근 직사각형 273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5" name="모서리가 둥근 직사각형 274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타원 275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모서리가 둥근 직사각형 276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모서리가 둥근 직사각형 277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9" name="모서리가 둥근 직사각형 278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모서리가 둥근 직사각형 279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모서리가 둥근 직사각형 280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모서리가 둥근 직사각형 281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3" name="TextBox 282"/>
          <p:cNvSpPr txBox="1"/>
          <p:nvPr/>
        </p:nvSpPr>
        <p:spPr>
          <a:xfrm>
            <a:off x="2516163" y="5396076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리스트의 상단부터 이번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달 자신의 부대 출입기록이 최신 순으로 표시된다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5563741" y="5394434"/>
            <a:ext cx="2717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등록된 계정 정보를 바탕으로 부대에서 수신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/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발신을 허가한 번호가 제시되며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</a:t>
            </a:r>
            <a:endParaRPr lang="en-US" altLang="ko-KR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해당 항목을 터치 시 전화가 연결된다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</a:t>
            </a:r>
          </a:p>
        </p:txBody>
      </p:sp>
      <p:pic>
        <p:nvPicPr>
          <p:cNvPr id="13313" name="Picture 1" descr="C:\Users\Admin\Downloads\appscreenshot\간부앱3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661" y="1427649"/>
            <a:ext cx="1771875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Admin\Downloads\appscreenshot\간부앱4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243" y="1433999"/>
            <a:ext cx="1771875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30416" y="16815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4. UI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상세설명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0416" y="527036"/>
            <a:ext cx="2414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병사 메인</a:t>
            </a:r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6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출타증</a:t>
            </a:r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 조회 </a:t>
            </a:r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설정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  <p:sp>
        <p:nvSpPr>
          <p:cNvPr id="149" name="TextBox 148"/>
          <p:cNvSpPr txBox="1"/>
          <p:nvPr/>
        </p:nvSpPr>
        <p:spPr>
          <a:xfrm>
            <a:off x="1593776" y="5025386"/>
            <a:ext cx="1629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병</a:t>
            </a:r>
            <a:r>
              <a:rPr lang="ko-KR" altLang="en-US" sz="20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사</a:t>
            </a:r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용 메인 화면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608587" y="5025386"/>
            <a:ext cx="163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출타증</a:t>
            </a:r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 조회 화면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8011702" y="5013176"/>
            <a:ext cx="989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설정 화면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1368227" y="1103536"/>
            <a:ext cx="2061787" cy="3775488"/>
            <a:chOff x="1129122" y="1383638"/>
            <a:chExt cx="2593390" cy="4748947"/>
          </a:xfrm>
        </p:grpSpPr>
        <p:sp>
          <p:nvSpPr>
            <p:cNvPr id="153" name="모서리가 둥근 직사각형 152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모서리가 둥근 직사각형 153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3" name="타원 222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모서리가 둥근 직사각형 267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9" name="모서리가 둥근 직사각형 268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0" name="모서리가 둥근 직사각형 269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모서리가 둥근 직사각형 270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모서리가 둥근 직사각형 271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모서리가 둥근 직사각형 272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4" name="그룹 273"/>
          <p:cNvGrpSpPr/>
          <p:nvPr/>
        </p:nvGrpSpPr>
        <p:grpSpPr>
          <a:xfrm>
            <a:off x="4412610" y="1103536"/>
            <a:ext cx="2061787" cy="3775488"/>
            <a:chOff x="1129122" y="1383638"/>
            <a:chExt cx="2593390" cy="4748947"/>
          </a:xfrm>
        </p:grpSpPr>
        <p:sp>
          <p:nvSpPr>
            <p:cNvPr id="275" name="모서리가 둥근 직사각형 274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6" name="모서리가 둥근 직사각형 275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7" name="타원 276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8" name="모서리가 둥근 직사각형 277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9" name="모서리가 둥근 직사각형 278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0" name="모서리가 둥근 직사각형 279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모서리가 둥근 직사각형 280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모서리가 둥근 직사각형 281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모서리가 둥근 직사각형 282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4" name="그룹 283"/>
          <p:cNvGrpSpPr/>
          <p:nvPr/>
        </p:nvGrpSpPr>
        <p:grpSpPr>
          <a:xfrm>
            <a:off x="7421891" y="1103536"/>
            <a:ext cx="2061787" cy="3775488"/>
            <a:chOff x="1129122" y="1383638"/>
            <a:chExt cx="2593390" cy="4748947"/>
          </a:xfrm>
        </p:grpSpPr>
        <p:sp>
          <p:nvSpPr>
            <p:cNvPr id="285" name="모서리가 둥근 직사각형 284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6" name="모서리가 둥근 직사각형 285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타원 286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8" name="모서리가 둥근 직사각형 287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9" name="모서리가 둥근 직사각형 288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0" name="모서리가 둥근 직사각형 289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1" name="모서리가 둥근 직사각형 290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모서리가 둥근 직사각형 291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모서리가 둥근 직사각형 292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4" name="TextBox 293"/>
          <p:cNvSpPr txBox="1"/>
          <p:nvPr/>
        </p:nvSpPr>
        <p:spPr>
          <a:xfrm>
            <a:off x="1161932" y="5396076"/>
            <a:ext cx="24537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병사용 신분증 이미지와 우측상단의 설정버튼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하단메뉴는 출타기록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홈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복지혜택</a:t>
            </a:r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으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로 구성되었다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 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4380055" y="5394434"/>
            <a:ext cx="2136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병사용 신분증 화면을 </a:t>
            </a:r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터치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시</a:t>
            </a:r>
            <a:endParaRPr lang="en-US" altLang="ko-KR" sz="1400" spc="-13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4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모바일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14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출타증이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표시된다</a:t>
            </a:r>
            <a:r>
              <a:rPr lang="en-US" altLang="ko-KR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7344891" y="5394434"/>
            <a:ext cx="2448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현재 인증된 계정정보가 상단에 </a:t>
            </a:r>
            <a:r>
              <a:rPr lang="en-US" altLang="ko-KR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제시되고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메뉴는 </a:t>
            </a:r>
            <a:r>
              <a:rPr lang="ko-KR" altLang="en-US" sz="14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헬프콜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초기화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앱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 정보로 구성되었다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</a:t>
            </a:r>
          </a:p>
        </p:txBody>
      </p:sp>
      <p:pic>
        <p:nvPicPr>
          <p:cNvPr id="12289" name="Picture 1" descr="C:\Users\Admin\Downloads\appscreenshot\병사앱1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888" y="1437478"/>
            <a:ext cx="1771875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Admin\Downloads\appscreenshot\병사앱1-1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63" y="1440700"/>
            <a:ext cx="1771875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dmin\Downloads\appscreenshot\병사앱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152" y="1416160"/>
            <a:ext cx="1771875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5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30416" y="16815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4. UI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상세설명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0416" y="527036"/>
            <a:ext cx="202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출타기록조회</a:t>
            </a:r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복지혜택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  <p:sp>
        <p:nvSpPr>
          <p:cNvPr id="287" name="TextBox 286"/>
          <p:cNvSpPr txBox="1"/>
          <p:nvPr/>
        </p:nvSpPr>
        <p:spPr>
          <a:xfrm>
            <a:off x="1527483" y="5025386"/>
            <a:ext cx="1783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출타기록조회 화면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4195589" y="5025386"/>
            <a:ext cx="2459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선택된 항목의 </a:t>
            </a:r>
            <a:r>
              <a:rPr lang="ko-KR" altLang="en-US" sz="20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출타증</a:t>
            </a:r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 팝업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7792179" y="5013176"/>
            <a:ext cx="137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  <a:cs typeface="Arial Unicode MS" panose="020B0604020202020204" pitchFamily="50" charset="-127"/>
              </a:rPr>
              <a:t>복지혜택 화면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  <a:cs typeface="Arial Unicode MS" panose="020B0604020202020204" pitchFamily="50" charset="-127"/>
            </a:endParaRPr>
          </a:p>
        </p:txBody>
      </p:sp>
      <p:grpSp>
        <p:nvGrpSpPr>
          <p:cNvPr id="290" name="그룹 289"/>
          <p:cNvGrpSpPr/>
          <p:nvPr/>
        </p:nvGrpSpPr>
        <p:grpSpPr>
          <a:xfrm>
            <a:off x="1368227" y="1103536"/>
            <a:ext cx="2061787" cy="3775488"/>
            <a:chOff x="1129122" y="1383638"/>
            <a:chExt cx="2593390" cy="4748947"/>
          </a:xfrm>
        </p:grpSpPr>
        <p:sp>
          <p:nvSpPr>
            <p:cNvPr id="291" name="모서리가 둥근 직사각형 290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2" name="모서리가 둥근 직사각형 291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3" name="타원 292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4" name="모서리가 둥근 직사각형 293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모서리가 둥근 직사각형 294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6" name="모서리가 둥근 직사각형 295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모서리가 둥근 직사각형 296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모서리가 둥근 직사각형 297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모서리가 둥근 직사각형 298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0" name="그룹 299"/>
          <p:cNvGrpSpPr/>
          <p:nvPr/>
        </p:nvGrpSpPr>
        <p:grpSpPr>
          <a:xfrm>
            <a:off x="4412610" y="1103536"/>
            <a:ext cx="2061787" cy="3775488"/>
            <a:chOff x="1129122" y="1383638"/>
            <a:chExt cx="2593390" cy="4748947"/>
          </a:xfrm>
        </p:grpSpPr>
        <p:sp>
          <p:nvSpPr>
            <p:cNvPr id="301" name="모서리가 둥근 직사각형 300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3" name="타원 302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4" name="모서리가 둥근 직사각형 303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5" name="모서리가 둥근 직사각형 304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06" name="모서리가 둥근 직사각형 305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" name="모서리가 둥근 직사각형 306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" name="모서리가 둥근 직사각형 307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9" name="모서리가 둥근 직사각형 308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0" name="그룹 309"/>
          <p:cNvGrpSpPr/>
          <p:nvPr/>
        </p:nvGrpSpPr>
        <p:grpSpPr>
          <a:xfrm>
            <a:off x="7421891" y="1103536"/>
            <a:ext cx="2061787" cy="3775488"/>
            <a:chOff x="1129122" y="1383638"/>
            <a:chExt cx="2593390" cy="4748947"/>
          </a:xfrm>
        </p:grpSpPr>
        <p:sp>
          <p:nvSpPr>
            <p:cNvPr id="311" name="모서리가 둥근 직사각형 310"/>
            <p:cNvSpPr/>
            <p:nvPr/>
          </p:nvSpPr>
          <p:spPr>
            <a:xfrm>
              <a:off x="1154522" y="1412240"/>
              <a:ext cx="2567990" cy="4720345"/>
            </a:xfrm>
            <a:prstGeom prst="roundRect">
              <a:avLst>
                <a:gd name="adj" fmla="val 1206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모서리가 둥근 직사각형 311"/>
            <p:cNvSpPr/>
            <p:nvPr/>
          </p:nvSpPr>
          <p:spPr>
            <a:xfrm>
              <a:off x="2172888" y="1581530"/>
              <a:ext cx="483985" cy="5481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타원 312"/>
            <p:cNvSpPr/>
            <p:nvPr/>
          </p:nvSpPr>
          <p:spPr>
            <a:xfrm>
              <a:off x="2710685" y="1572931"/>
              <a:ext cx="72008" cy="7200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모서리가 둥근 직사각형 313"/>
            <p:cNvSpPr/>
            <p:nvPr/>
          </p:nvSpPr>
          <p:spPr>
            <a:xfrm>
              <a:off x="2224257" y="5863099"/>
              <a:ext cx="428521" cy="149871"/>
            </a:xfrm>
            <a:prstGeom prst="roundRect">
              <a:avLst>
                <a:gd name="adj" fmla="val 29046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모서리가 둥근 직사각형 314"/>
            <p:cNvSpPr/>
            <p:nvPr/>
          </p:nvSpPr>
          <p:spPr>
            <a:xfrm>
              <a:off x="1227619" y="1797573"/>
              <a:ext cx="2421797" cy="396160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6" name="모서리가 둥근 직사각형 315"/>
            <p:cNvSpPr/>
            <p:nvPr/>
          </p:nvSpPr>
          <p:spPr>
            <a:xfrm>
              <a:off x="2987941" y="1383638"/>
              <a:ext cx="336552" cy="7248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모서리가 둥근 직사각형 316"/>
            <p:cNvSpPr/>
            <p:nvPr/>
          </p:nvSpPr>
          <p:spPr>
            <a:xfrm rot="16200000">
              <a:off x="1009091" y="2072752"/>
              <a:ext cx="305956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" name="모서리가 둥근 직사각형 317"/>
            <p:cNvSpPr/>
            <p:nvPr/>
          </p:nvSpPr>
          <p:spPr>
            <a:xfrm rot="16200000">
              <a:off x="1057582" y="2563778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9" name="모서리가 둥근 직사각형 318"/>
            <p:cNvSpPr/>
            <p:nvPr/>
          </p:nvSpPr>
          <p:spPr>
            <a:xfrm rot="16200000">
              <a:off x="1057582" y="2929040"/>
              <a:ext cx="208975" cy="6589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0" name="TextBox 319"/>
          <p:cNvSpPr txBox="1"/>
          <p:nvPr/>
        </p:nvSpPr>
        <p:spPr>
          <a:xfrm>
            <a:off x="1161932" y="5396076"/>
            <a:ext cx="2453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당일부터 해당 월 말일까지의</a:t>
            </a:r>
            <a:endParaRPr lang="en-US" altLang="ko-KR" sz="1400" spc="-13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출타기록이 조회된다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4032523" y="5394434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표</a:t>
            </a:r>
            <a:r>
              <a:rPr lang="ko-KR" altLang="en-US" sz="14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시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된 출타 항목을 선택 시 해당 항목의 </a:t>
            </a:r>
            <a:r>
              <a:rPr lang="ko-KR" altLang="en-US" sz="14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출타증을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  팝업 창으로 제공한다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</a:t>
            </a:r>
            <a:endParaRPr lang="ko-KR" altLang="en-US" sz="1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itchFamily="50" charset="-127"/>
              <a:ea typeface="나눔고딕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7272883" y="5394434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출타증</a:t>
            </a:r>
            <a:r>
              <a:rPr lang="ko-KR" altLang="en-US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 제시를 통해 제공 받을 수 있는 국군 장병 복지혜택을 안내한다</a:t>
            </a:r>
            <a:r>
              <a:rPr lang="en-US" altLang="ko-KR" sz="1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Arial Unicode MS" panose="020B0604020202020204" pitchFamily="50" charset="-127"/>
              </a:rPr>
              <a:t>.</a:t>
            </a:r>
          </a:p>
        </p:txBody>
      </p:sp>
      <p:pic>
        <p:nvPicPr>
          <p:cNvPr id="11265" name="Picture 1" descr="C:\Users\Admin\Downloads\appscreenshot\병사앱5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44" y="1431128"/>
            <a:ext cx="1771875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dmin\Downloads\appscreenshot\병사앱3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79" y="1431128"/>
            <a:ext cx="1771875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dmin\Downloads\appscreenshot\병사앱4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63" y="1432621"/>
            <a:ext cx="1771875" cy="31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4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336779" y="1340768"/>
            <a:ext cx="3832965" cy="6018757"/>
          </a:xfrm>
          <a:custGeom>
            <a:avLst/>
            <a:gdLst>
              <a:gd name="connsiteX0" fmla="*/ 551167 w 4283902"/>
              <a:gd name="connsiteY0" fmla="*/ 0 h 6018757"/>
              <a:gd name="connsiteX1" fmla="*/ 3732735 w 4283902"/>
              <a:gd name="connsiteY1" fmla="*/ 0 h 6018757"/>
              <a:gd name="connsiteX2" fmla="*/ 4283902 w 4283902"/>
              <a:gd name="connsiteY2" fmla="*/ 551167 h 6018757"/>
              <a:gd name="connsiteX3" fmla="*/ 4283902 w 4283902"/>
              <a:gd name="connsiteY3" fmla="*/ 6018757 h 6018757"/>
              <a:gd name="connsiteX4" fmla="*/ 0 w 4283902"/>
              <a:gd name="connsiteY4" fmla="*/ 6018757 h 6018757"/>
              <a:gd name="connsiteX5" fmla="*/ 0 w 4283902"/>
              <a:gd name="connsiteY5" fmla="*/ 551167 h 6018757"/>
              <a:gd name="connsiteX6" fmla="*/ 551167 w 4283902"/>
              <a:gd name="connsiteY6" fmla="*/ 0 h 601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83902" h="6018757">
                <a:moveTo>
                  <a:pt x="551167" y="0"/>
                </a:moveTo>
                <a:lnTo>
                  <a:pt x="3732735" y="0"/>
                </a:lnTo>
                <a:cubicBezTo>
                  <a:pt x="4037136" y="0"/>
                  <a:pt x="4283902" y="246766"/>
                  <a:pt x="4283902" y="551167"/>
                </a:cubicBezTo>
                <a:lnTo>
                  <a:pt x="4283902" y="6018757"/>
                </a:lnTo>
                <a:lnTo>
                  <a:pt x="0" y="6018757"/>
                </a:lnTo>
                <a:lnTo>
                  <a:pt x="0" y="551167"/>
                </a:lnTo>
                <a:cubicBezTo>
                  <a:pt x="0" y="246766"/>
                  <a:pt x="246766" y="0"/>
                  <a:pt x="551167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55600" dist="165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27586" y="1990938"/>
            <a:ext cx="3676059" cy="5379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827204" y="1654301"/>
            <a:ext cx="876821" cy="10020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4" name="Picture 8" descr="C:\Users\Admin\Desktop\사진파일원본\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1" y="98072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504131" y="1867471"/>
            <a:ext cx="45091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전투통제실</a:t>
            </a:r>
            <a:r>
              <a:rPr lang="ko-KR" altLang="en-US" sz="4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 진입 시</a:t>
            </a:r>
            <a:endParaRPr lang="en-US" altLang="ko-KR" sz="4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04131" y="3398158"/>
            <a:ext cx="4181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블루투스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비콘</a:t>
            </a:r>
            <a:r>
              <a:rPr lang="ko-KR" altLang="en-US" sz="2400" dirty="0" err="1" smtClean="0">
                <a:latin typeface="배달의민족 한나체 Air" pitchFamily="50" charset="-127"/>
                <a:ea typeface="배달의민족 한나체 Air" pitchFamily="50" charset="-127"/>
              </a:rPr>
              <a:t>으로</a:t>
            </a:r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 특정 구역 내</a:t>
            </a:r>
            <a:endParaRPr lang="en-US" altLang="ko-KR" sz="2400" dirty="0">
              <a:latin typeface="배달의민족 한나체 Air" pitchFamily="50" charset="-127"/>
              <a:ea typeface="배달의민족 한나체 Air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4131" y="3982933"/>
            <a:ext cx="39940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단말기의 보안 위협 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기능 사용</a:t>
            </a:r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을</a:t>
            </a:r>
            <a:endParaRPr lang="en-US" altLang="ko-KR" sz="2400" dirty="0">
              <a:latin typeface="배달의민족 한나체 Air" pitchFamily="50" charset="-127"/>
              <a:ea typeface="배달의민족 한나체 Air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4131" y="4541575"/>
            <a:ext cx="39940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통제</a:t>
            </a:r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할 수 있습니다</a:t>
            </a:r>
            <a:r>
              <a:rPr lang="en-US" altLang="ko-KR" sz="2400" dirty="0" smtClean="0">
                <a:latin typeface="배달의민족 한나체 Air" pitchFamily="50" charset="-127"/>
                <a:ea typeface="배달의민족 한나체 Air" pitchFamily="50" charset="-127"/>
              </a:rPr>
              <a:t>.</a:t>
            </a:r>
            <a:endParaRPr lang="en-US" altLang="ko-KR" sz="2400" dirty="0">
              <a:latin typeface="배달의민족 한나체 Air" pitchFamily="50" charset="-127"/>
              <a:ea typeface="배달의민족 한나체 Air" pitchFamily="50" charset="-127"/>
            </a:endParaRPr>
          </a:p>
        </p:txBody>
      </p:sp>
      <p:pic>
        <p:nvPicPr>
          <p:cNvPr id="19462" name="Picture 6" descr="C:\Users\Admin\Desktop\다운로드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222" y1="74222" x2="22222" y2="7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20" y="5587376"/>
            <a:ext cx="876175" cy="87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Admin\Desktop\usb_cable-512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43" y="5620690"/>
            <a:ext cx="709677" cy="70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C:\Users\Admin\Downloads\PinClipart.com_camera-clip-art-for_4908053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06" y="5676324"/>
            <a:ext cx="710305" cy="57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5" name="Picture 9" descr="C:\Users\Admin\Downloads\PinClipart.com_bobcat-clipart_1471718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069" y="5626623"/>
            <a:ext cx="470254" cy="7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7" name="Picture 11" descr="C:\Users\Admin\Desktop\사진파일원본\새 폴더\telephone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537" y="5665226"/>
            <a:ext cx="659170" cy="65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080195" y="1044025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비콘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활용 </a:t>
            </a:r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단말기 기능통제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0416" y="168152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5</a:t>
            </a:r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.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주요기능 및 장점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416" y="527036"/>
            <a:ext cx="2080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모바일</a:t>
            </a:r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 단말기 기능통제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  <p:pic>
        <p:nvPicPr>
          <p:cNvPr id="17410" name="Picture 2" descr="C:\Users\Admin\Downloads\appscreenshot\비콘수신중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85" y="1988839"/>
            <a:ext cx="3672000" cy="65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504131" y="2840359"/>
            <a:ext cx="4402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휴대전화를 외부에 보관하지 않아도</a:t>
            </a:r>
            <a:endParaRPr lang="en-US" altLang="ko-KR" sz="2400" dirty="0">
              <a:latin typeface="배달의민족 한나체 Air" pitchFamily="50" charset="-127"/>
              <a:ea typeface="배달의민족 한나체 Ai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92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561063" y="1340768"/>
            <a:ext cx="3832965" cy="6018757"/>
          </a:xfrm>
          <a:custGeom>
            <a:avLst/>
            <a:gdLst>
              <a:gd name="connsiteX0" fmla="*/ 551167 w 4283902"/>
              <a:gd name="connsiteY0" fmla="*/ 0 h 6018757"/>
              <a:gd name="connsiteX1" fmla="*/ 3732735 w 4283902"/>
              <a:gd name="connsiteY1" fmla="*/ 0 h 6018757"/>
              <a:gd name="connsiteX2" fmla="*/ 4283902 w 4283902"/>
              <a:gd name="connsiteY2" fmla="*/ 551167 h 6018757"/>
              <a:gd name="connsiteX3" fmla="*/ 4283902 w 4283902"/>
              <a:gd name="connsiteY3" fmla="*/ 6018757 h 6018757"/>
              <a:gd name="connsiteX4" fmla="*/ 0 w 4283902"/>
              <a:gd name="connsiteY4" fmla="*/ 6018757 h 6018757"/>
              <a:gd name="connsiteX5" fmla="*/ 0 w 4283902"/>
              <a:gd name="connsiteY5" fmla="*/ 551167 h 6018757"/>
              <a:gd name="connsiteX6" fmla="*/ 551167 w 4283902"/>
              <a:gd name="connsiteY6" fmla="*/ 0 h 601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83902" h="6018757">
                <a:moveTo>
                  <a:pt x="551167" y="0"/>
                </a:moveTo>
                <a:lnTo>
                  <a:pt x="3732735" y="0"/>
                </a:lnTo>
                <a:cubicBezTo>
                  <a:pt x="4037136" y="0"/>
                  <a:pt x="4283902" y="246766"/>
                  <a:pt x="4283902" y="551167"/>
                </a:cubicBezTo>
                <a:lnTo>
                  <a:pt x="4283902" y="6018757"/>
                </a:lnTo>
                <a:lnTo>
                  <a:pt x="0" y="6018757"/>
                </a:lnTo>
                <a:lnTo>
                  <a:pt x="0" y="551167"/>
                </a:lnTo>
                <a:cubicBezTo>
                  <a:pt x="0" y="246766"/>
                  <a:pt x="246766" y="0"/>
                  <a:pt x="551167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55600" dist="165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1870" y="1990938"/>
            <a:ext cx="3676059" cy="5379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051488" y="1654301"/>
            <a:ext cx="876821" cy="10020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4" name="Picture 8" descr="C:\Users\Admin\Desktop\사진파일원본\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728" y="98072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4740728" y="1806166"/>
            <a:ext cx="75608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입</a:t>
            </a:r>
            <a:r>
              <a:rPr lang="en-US" altLang="ko-KR" sz="4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/</a:t>
            </a:r>
            <a:r>
              <a:rPr lang="ko-KR" altLang="en-US" sz="4400" dirty="0" err="1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퇴영</a:t>
            </a:r>
            <a:r>
              <a:rPr lang="en-US" altLang="ko-KR" sz="4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</a:t>
            </a:r>
            <a:r>
              <a:rPr lang="ko-KR" altLang="en-US" sz="4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출입문 </a:t>
            </a:r>
            <a:r>
              <a:rPr lang="ko-KR" altLang="en-US" sz="4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이용</a:t>
            </a:r>
            <a:r>
              <a:rPr lang="ko-KR" altLang="en-US" sz="44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44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시</a:t>
            </a:r>
            <a:endParaRPr lang="en-US" altLang="ko-KR" sz="44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781069" y="2809514"/>
            <a:ext cx="561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latin typeface="배달의민족 한나체 Air" pitchFamily="50" charset="-127"/>
                <a:ea typeface="배달의민족 한나체 Air" pitchFamily="50" charset="-127"/>
              </a:rPr>
              <a:t>카드형</a:t>
            </a:r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 </a:t>
            </a:r>
            <a:r>
              <a:rPr lang="ko-KR" altLang="en-US" sz="2400" dirty="0" err="1" smtClean="0">
                <a:latin typeface="배달의민족 한나체 Air" pitchFamily="50" charset="-127"/>
                <a:ea typeface="배달의민족 한나체 Air" pitchFamily="50" charset="-127"/>
              </a:rPr>
              <a:t>전자공무원증을</a:t>
            </a:r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 소지하지 않아도</a:t>
            </a:r>
            <a:endParaRPr lang="en-US" altLang="ko-KR" sz="2400" dirty="0">
              <a:latin typeface="배달의민족 한나체 Air" pitchFamily="50" charset="-127"/>
              <a:ea typeface="배달의민족 한나체 Air" pitchFamily="50" charset="-127"/>
            </a:endParaRPr>
          </a:p>
        </p:txBody>
      </p:sp>
      <p:pic>
        <p:nvPicPr>
          <p:cNvPr id="34818" name="Picture 2" descr="C:\Users\Admin\Downloads\id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07" y="5339529"/>
            <a:ext cx="852430" cy="85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Admin\Downloads\qr-code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755" y="5377594"/>
            <a:ext cx="872156" cy="8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7" name="Picture 11" descr="C:\Users\Admin\Downloads\log-out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757" y="5301208"/>
            <a:ext cx="971049" cy="97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C:\Users\Admin\Downloads\log-i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227" y="5324089"/>
            <a:ext cx="971784" cy="97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357133" y="1011497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NFC </a:t>
            </a:r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전자공무원증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발급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415" y="168152"/>
            <a:ext cx="2577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5</a:t>
            </a:r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. </a:t>
            </a:r>
            <a:r>
              <a:rPr lang="ko-KR" altLang="en-US" sz="24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주요기능 및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장점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0416" y="527036"/>
            <a:ext cx="21874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NFC </a:t>
            </a:r>
            <a:r>
              <a:rPr lang="ko-KR" altLang="en-US" sz="16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모바일</a:t>
            </a:r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16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전자공무원증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  <p:pic>
        <p:nvPicPr>
          <p:cNvPr id="18434" name="Picture 2" descr="C:\Users\Admin\Downloads\appscreenshot\간부앱1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45" y="1990938"/>
            <a:ext cx="3675600" cy="65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81068" y="3444076"/>
            <a:ext cx="59767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latin typeface="배달의민족 한나체 Air" pitchFamily="50" charset="-127"/>
                <a:ea typeface="배달의민족 한나체 Air" pitchFamily="50" charset="-127"/>
              </a:rPr>
              <a:t>스마트폰의</a:t>
            </a:r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 </a:t>
            </a:r>
            <a:r>
              <a:rPr lang="en-US" altLang="ko-KR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NFC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모바일</a:t>
            </a:r>
            <a:r>
              <a:rPr lang="en-US" altLang="ko-KR" sz="2800" b="1" dirty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전자공무원증</a:t>
            </a:r>
            <a:r>
              <a:rPr lang="ko-KR" altLang="en-US" sz="2400" dirty="0" err="1" smtClean="0">
                <a:latin typeface="배달의민족 한나체 Air" pitchFamily="50" charset="-127"/>
                <a:ea typeface="배달의민족 한나체 Air" pitchFamily="50" charset="-127"/>
              </a:rPr>
              <a:t>으로</a:t>
            </a:r>
            <a:endParaRPr lang="en-US" altLang="ko-KR" sz="2400" dirty="0">
              <a:latin typeface="배달의민족 한나체 Air" pitchFamily="50" charset="-127"/>
              <a:ea typeface="배달의민족 한나체 Air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89137" y="4037081"/>
            <a:ext cx="5968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입</a:t>
            </a:r>
            <a:r>
              <a:rPr lang="en-US" altLang="ko-KR" sz="36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/</a:t>
            </a:r>
            <a:r>
              <a:rPr lang="ko-KR" altLang="en-US" sz="36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퇴영</a:t>
            </a:r>
            <a:r>
              <a:rPr lang="en-US" altLang="ko-KR" sz="2400" dirty="0" smtClean="0">
                <a:latin typeface="배달의민족 한나체 Air" pitchFamily="50" charset="-127"/>
                <a:ea typeface="배달의민족 한나체 Air" pitchFamily="50" charset="-127"/>
              </a:rPr>
              <a:t>, </a:t>
            </a:r>
            <a:r>
              <a:rPr lang="ko-KR" altLang="en-US" sz="36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출입문 개방</a:t>
            </a:r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이 가능합니다</a:t>
            </a:r>
            <a:r>
              <a:rPr lang="en-US" altLang="ko-KR" sz="2400" dirty="0" smtClean="0">
                <a:latin typeface="배달의민족 한나체 Air" pitchFamily="50" charset="-127"/>
                <a:ea typeface="배달의민족 한나체 Air" pitchFamily="50" charset="-127"/>
              </a:rPr>
              <a:t>.</a:t>
            </a:r>
            <a:endParaRPr lang="en-US" altLang="ko-KR" sz="2400" dirty="0">
              <a:latin typeface="배달의민족 한나체 Air" pitchFamily="50" charset="-127"/>
              <a:ea typeface="배달의민족 한나체 Ai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1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 7"/>
          <p:cNvSpPr/>
          <p:nvPr/>
        </p:nvSpPr>
        <p:spPr>
          <a:xfrm>
            <a:off x="6336779" y="1340768"/>
            <a:ext cx="3832965" cy="6018757"/>
          </a:xfrm>
          <a:custGeom>
            <a:avLst/>
            <a:gdLst>
              <a:gd name="connsiteX0" fmla="*/ 551167 w 4283902"/>
              <a:gd name="connsiteY0" fmla="*/ 0 h 6018757"/>
              <a:gd name="connsiteX1" fmla="*/ 3732735 w 4283902"/>
              <a:gd name="connsiteY1" fmla="*/ 0 h 6018757"/>
              <a:gd name="connsiteX2" fmla="*/ 4283902 w 4283902"/>
              <a:gd name="connsiteY2" fmla="*/ 551167 h 6018757"/>
              <a:gd name="connsiteX3" fmla="*/ 4283902 w 4283902"/>
              <a:gd name="connsiteY3" fmla="*/ 6018757 h 6018757"/>
              <a:gd name="connsiteX4" fmla="*/ 0 w 4283902"/>
              <a:gd name="connsiteY4" fmla="*/ 6018757 h 6018757"/>
              <a:gd name="connsiteX5" fmla="*/ 0 w 4283902"/>
              <a:gd name="connsiteY5" fmla="*/ 551167 h 6018757"/>
              <a:gd name="connsiteX6" fmla="*/ 551167 w 4283902"/>
              <a:gd name="connsiteY6" fmla="*/ 0 h 6018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83902" h="6018757">
                <a:moveTo>
                  <a:pt x="551167" y="0"/>
                </a:moveTo>
                <a:lnTo>
                  <a:pt x="3732735" y="0"/>
                </a:lnTo>
                <a:cubicBezTo>
                  <a:pt x="4037136" y="0"/>
                  <a:pt x="4283902" y="246766"/>
                  <a:pt x="4283902" y="551167"/>
                </a:cubicBezTo>
                <a:lnTo>
                  <a:pt x="4283902" y="6018757"/>
                </a:lnTo>
                <a:lnTo>
                  <a:pt x="0" y="6018757"/>
                </a:lnTo>
                <a:lnTo>
                  <a:pt x="0" y="551167"/>
                </a:lnTo>
                <a:cubicBezTo>
                  <a:pt x="0" y="246766"/>
                  <a:pt x="246766" y="0"/>
                  <a:pt x="551167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355600" dist="165100" dir="10800000" algn="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27586" y="1990938"/>
            <a:ext cx="3676059" cy="53799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827204" y="1654301"/>
            <a:ext cx="876821" cy="10020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4" name="Picture 8" descr="C:\Users\Admin\Desktop\사진파일원본\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1" y="980728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504131" y="1820680"/>
            <a:ext cx="58326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8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병사 입</a:t>
            </a:r>
            <a:r>
              <a:rPr lang="en-US" altLang="ko-KR" sz="38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/</a:t>
            </a:r>
            <a:r>
              <a:rPr lang="ko-KR" altLang="en-US" sz="3800" dirty="0" err="1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퇴영</a:t>
            </a:r>
            <a:r>
              <a:rPr lang="en-US" altLang="ko-KR" sz="3800" dirty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,</a:t>
            </a:r>
            <a:r>
              <a:rPr lang="ko-KR" altLang="en-US" sz="38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3800" dirty="0" err="1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출타증</a:t>
            </a:r>
            <a:r>
              <a:rPr lang="ko-KR" altLang="en-US" sz="3800" dirty="0" smtClean="0">
                <a:solidFill>
                  <a:srgbClr val="FF0000"/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 </a:t>
            </a:r>
            <a:r>
              <a:rPr lang="ko-KR" altLang="en-US" sz="3800" dirty="0" smtClean="0">
                <a:latin typeface="배달의민족 한나는 열한살" pitchFamily="50" charset="-127"/>
                <a:ea typeface="배달의민족 한나는 열한살" pitchFamily="50" charset="-127"/>
              </a:rPr>
              <a:t>이용 시</a:t>
            </a:r>
            <a:endParaRPr lang="en-US" altLang="ko-KR" sz="3800" dirty="0">
              <a:latin typeface="배달의민족 한나는 열한살" pitchFamily="50" charset="-127"/>
              <a:ea typeface="배달의민족 한나는 열한살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4131" y="2780928"/>
            <a:ext cx="48245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err="1" smtClean="0">
                <a:latin typeface="배달의민족 한나체 Air" pitchFamily="50" charset="-127"/>
                <a:ea typeface="배달의민족 한나체 Air" pitchFamily="50" charset="-127"/>
              </a:rPr>
              <a:t>종</a:t>
            </a:r>
            <a:r>
              <a:rPr lang="ko-KR" altLang="en-US" sz="2400" dirty="0" err="1">
                <a:latin typeface="배달의민족 한나체 Air" pitchFamily="50" charset="-127"/>
                <a:ea typeface="배달의민족 한나체 Air" pitchFamily="50" charset="-127"/>
              </a:rPr>
              <a:t>이</a:t>
            </a:r>
            <a:r>
              <a:rPr lang="ko-KR" altLang="en-US" sz="2400" dirty="0" err="1" smtClean="0">
                <a:latin typeface="배달의민족 한나체 Air" pitchFamily="50" charset="-127"/>
                <a:ea typeface="배달의민족 한나체 Air" pitchFamily="50" charset="-127"/>
              </a:rPr>
              <a:t>형</a:t>
            </a:r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 휴가증 없이</a:t>
            </a:r>
            <a:r>
              <a:rPr lang="en-US" altLang="ko-KR" sz="2400" dirty="0">
                <a:latin typeface="배달의민족 한나체 Air" pitchFamily="50" charset="-127"/>
                <a:ea typeface="배달의민족 한나체 Air" pitchFamily="50" charset="-127"/>
              </a:rPr>
              <a:t> </a:t>
            </a:r>
            <a:r>
              <a:rPr lang="ko-KR" altLang="en-US" sz="2400" dirty="0" err="1" smtClean="0">
                <a:latin typeface="배달의민족 한나체 Air" pitchFamily="50" charset="-127"/>
                <a:ea typeface="배달의민족 한나체 Air" pitchFamily="50" charset="-127"/>
              </a:rPr>
              <a:t>스마트폰으로</a:t>
            </a:r>
            <a:endParaRPr lang="en-US" altLang="ko-KR" sz="2400" dirty="0">
              <a:latin typeface="배달의민족 한나체 Air" pitchFamily="50" charset="-127"/>
              <a:ea typeface="배달의민족 한나체 Air" pitchFamily="50" charset="-127"/>
            </a:endParaRPr>
          </a:p>
        </p:txBody>
      </p:sp>
      <p:pic>
        <p:nvPicPr>
          <p:cNvPr id="34819" name="Picture 3" descr="C:\Users\Admin\Downloads\qr-code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337" y="5377594"/>
            <a:ext cx="872156" cy="8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7" name="Picture 11" descr="C:\Users\Admin\Downloads\log-out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18" y="5301208"/>
            <a:ext cx="971049" cy="971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C:\Users\Admin\Downloads\log-in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755" y="5324089"/>
            <a:ext cx="971784" cy="97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List searching variant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List searching variant free icon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List searching variant free 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7895" name="Picture 7" descr="C:\Users\Admin\Downloads\list-searching-variant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5447135"/>
            <a:ext cx="758474" cy="75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120536" y="1011497"/>
            <a:ext cx="75608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latin typeface="배달의민족 주아" pitchFamily="18" charset="-127"/>
                <a:ea typeface="배달의민족 주아" pitchFamily="18" charset="-127"/>
              </a:rPr>
              <a:t>NFC </a:t>
            </a:r>
            <a:r>
              <a:rPr lang="ko-KR" altLang="en-US" sz="3200" dirty="0" err="1" smtClean="0"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3200" dirty="0" smtClean="0">
                <a:latin typeface="배달의민족 주아" pitchFamily="18" charset="-127"/>
                <a:ea typeface="배달의민족 주아" pitchFamily="18" charset="-127"/>
              </a:rPr>
              <a:t> 병사 출타관리</a:t>
            </a:r>
            <a:endParaRPr lang="ko-KR" altLang="en-US" sz="32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0416" y="168152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5</a:t>
            </a:r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. </a:t>
            </a:r>
            <a:r>
              <a:rPr lang="ko-KR" altLang="en-US" sz="24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주요기능 및 장점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0416" y="527036"/>
            <a:ext cx="2228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NFC </a:t>
            </a:r>
            <a:r>
              <a:rPr lang="ko-KR" altLang="en-US" sz="16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모바일</a:t>
            </a:r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 병사 출타관리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  <p:pic>
        <p:nvPicPr>
          <p:cNvPr id="19458" name="Picture 2" descr="C:\Users\Admin\Downloads\appscreenshot\병사앱4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045" y="1978238"/>
            <a:ext cx="3675600" cy="65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504131" y="3295689"/>
            <a:ext cx="4824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모바일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출</a:t>
            </a:r>
            <a:r>
              <a:rPr lang="ko-KR" altLang="en-US" sz="2800" b="1" dirty="0" err="1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타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증</a:t>
            </a:r>
            <a:r>
              <a:rPr lang="en-US" altLang="ko-KR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 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조회</a:t>
            </a:r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가 가능하며</a:t>
            </a:r>
            <a:r>
              <a:rPr lang="en-US" altLang="ko-KR" sz="2400" dirty="0" smtClean="0">
                <a:latin typeface="배달의민족 한나체 Air" pitchFamily="50" charset="-127"/>
                <a:ea typeface="배달의민족 한나체 Air" pitchFamily="50" charset="-127"/>
              </a:rPr>
              <a:t>,</a:t>
            </a:r>
            <a:endParaRPr lang="en-US" altLang="ko-KR" sz="2400" dirty="0">
              <a:latin typeface="배달의민족 한나체 Air" pitchFamily="50" charset="-127"/>
              <a:ea typeface="배달의민족 한나체 Air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4131" y="3872005"/>
            <a:ext cx="48245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NFC 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신분증</a:t>
            </a:r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과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모바일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출타증</a:t>
            </a:r>
            <a:r>
              <a:rPr lang="ko-KR" altLang="en-US" sz="2400" dirty="0" err="1" smtClean="0">
                <a:latin typeface="배달의민족 한나체 Air" pitchFamily="50" charset="-127"/>
                <a:ea typeface="배달의민족 한나체 Air" pitchFamily="50" charset="-127"/>
              </a:rPr>
              <a:t>으로</a:t>
            </a:r>
            <a:endParaRPr lang="en-US" altLang="ko-KR" sz="2400" dirty="0" smtClean="0">
              <a:latin typeface="배달의민족 한나체 Air" pitchFamily="50" charset="-127"/>
              <a:ea typeface="배달의민족 한나체 Air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4131" y="4448320"/>
            <a:ext cx="52641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부대</a:t>
            </a:r>
            <a:r>
              <a:rPr lang="en-US" altLang="ko-KR" sz="2400" dirty="0" smtClean="0">
                <a:latin typeface="배달의민족 한나체 Air" pitchFamily="50" charset="-127"/>
                <a:ea typeface="배달의민족 한나체 Air" pitchFamily="50" charset="-127"/>
              </a:rPr>
              <a:t> 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입</a:t>
            </a:r>
            <a:r>
              <a:rPr lang="en-US" altLang="ko-KR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/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퇴영</a:t>
            </a:r>
            <a:r>
              <a:rPr lang="en-US" altLang="ko-KR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, </a:t>
            </a:r>
            <a:r>
              <a:rPr lang="ko-KR" altLang="en-US" sz="2800" b="1" dirty="0" err="1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출타증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체 Air" pitchFamily="50" charset="-127"/>
                <a:ea typeface="배달의민족 한나체 Air" pitchFamily="50" charset="-127"/>
              </a:rPr>
              <a:t> 이용</a:t>
            </a:r>
            <a:r>
              <a:rPr lang="ko-KR" altLang="en-US" sz="2400" dirty="0" smtClean="0">
                <a:latin typeface="배달의민족 한나체 Air" pitchFamily="50" charset="-127"/>
                <a:ea typeface="배달의민족 한나체 Air" pitchFamily="50" charset="-127"/>
              </a:rPr>
              <a:t>이 가능합니다</a:t>
            </a:r>
            <a:r>
              <a:rPr lang="en-US" altLang="ko-KR" sz="2400" dirty="0" smtClean="0">
                <a:latin typeface="배달의민족 한나체 Air" pitchFamily="50" charset="-127"/>
                <a:ea typeface="배달의민족 한나체 Air" pitchFamily="50" charset="-127"/>
              </a:rPr>
              <a:t>.</a:t>
            </a:r>
            <a:endParaRPr lang="en-US" altLang="ko-KR" sz="2400" dirty="0">
              <a:latin typeface="배달의민족 한나체 Air" pitchFamily="50" charset="-127"/>
              <a:ea typeface="배달의민족 한나체 Air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053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1068544" y="2023410"/>
            <a:ext cx="5506328" cy="76455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44996" y="3054787"/>
            <a:ext cx="5506328" cy="76455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44996" y="4104607"/>
            <a:ext cx="5506328" cy="76455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488907" y="-1526202"/>
            <a:ext cx="8767401" cy="876740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390661" y="-436040"/>
            <a:ext cx="6587078" cy="65870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380600" y="779010"/>
            <a:ext cx="4156979" cy="415698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>
            <a:off x="6790896" y="2442074"/>
            <a:ext cx="321829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6830382" y="3466585"/>
            <a:ext cx="21706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721294" y="4516405"/>
            <a:ext cx="17178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6736896" y="2388074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721294" y="3412585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721294" y="4462405"/>
            <a:ext cx="108000" cy="108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412162" y="1188041"/>
            <a:ext cx="2972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[OUR MISSION]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68544" y="2200423"/>
            <a:ext cx="5482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Google EMM API</a:t>
            </a:r>
            <a:r>
              <a:rPr lang="ko-KR" altLang="en-US" sz="2000" spc="-13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인증 허가</a:t>
            </a:r>
            <a:r>
              <a:rPr lang="en-US" altLang="ko-KR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, </a:t>
            </a:r>
            <a:r>
              <a:rPr lang="ko-KR" altLang="en-US" sz="20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차단 기능 추가 구현</a:t>
            </a:r>
            <a:endParaRPr lang="ko-KR" altLang="en-US" sz="20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8544" y="3175947"/>
            <a:ext cx="548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인트라넷  국방통합보안체계 도입</a:t>
            </a:r>
            <a:endParaRPr lang="ko-KR" altLang="en-US" sz="2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8544" y="4196245"/>
            <a:ext cx="5482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국방인사정보체계 병사 인사정보 연동</a:t>
            </a:r>
            <a:endParaRPr lang="ko-KR" altLang="en-US" sz="24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-1008037" y="2101206"/>
            <a:ext cx="1953442" cy="523220"/>
            <a:chOff x="-324544" y="1170577"/>
            <a:chExt cx="1953442" cy="523220"/>
          </a:xfrm>
        </p:grpSpPr>
        <p:sp>
          <p:nvSpPr>
            <p:cNvPr id="37" name="직사각형 36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115616" y="1170577"/>
              <a:ext cx="5132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-1008037" y="3141630"/>
            <a:ext cx="1981025" cy="523220"/>
            <a:chOff x="-324544" y="1170577"/>
            <a:chExt cx="1981025" cy="523220"/>
          </a:xfrm>
        </p:grpSpPr>
        <p:sp>
          <p:nvSpPr>
            <p:cNvPr id="40" name="직사각형 39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80682" y="1170577"/>
              <a:ext cx="57579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-1008037" y="4183650"/>
            <a:ext cx="1968201" cy="523220"/>
            <a:chOff x="-324544" y="1170577"/>
            <a:chExt cx="1968201" cy="523220"/>
          </a:xfrm>
        </p:grpSpPr>
        <p:sp>
          <p:nvSpPr>
            <p:cNvPr id="43" name="직사각형 42"/>
            <p:cNvSpPr/>
            <p:nvPr/>
          </p:nvSpPr>
          <p:spPr>
            <a:xfrm>
              <a:off x="-324544" y="1273324"/>
              <a:ext cx="1919116" cy="289773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80682" y="1170577"/>
              <a:ext cx="56297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5" name="AutoShape 4" descr="List searching variant free icon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AutoShape 6" descr="List searching variant free 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30416" y="16815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6</a:t>
            </a:r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.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발전방향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0416" y="527036"/>
            <a:ext cx="2019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Development Direction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  <p:sp>
        <p:nvSpPr>
          <p:cNvPr id="50" name="타원 49"/>
          <p:cNvSpPr/>
          <p:nvPr/>
        </p:nvSpPr>
        <p:spPr>
          <a:xfrm>
            <a:off x="3600475" y="5085184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3605771" y="5492719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3618471" y="5900253"/>
            <a:ext cx="216024" cy="216024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90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/>
          <p:cNvSpPr/>
          <p:nvPr/>
        </p:nvSpPr>
        <p:spPr>
          <a:xfrm>
            <a:off x="6205463" y="0"/>
            <a:ext cx="4608586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40000"/>
                  <a:lumOff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6138" y="188640"/>
            <a:ext cx="5616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b="1" spc="200" dirty="0" smtClean="0">
                <a:solidFill>
                  <a:srgbClr val="0070C0"/>
                </a:solidFill>
                <a:latin typeface="배달의민족 주아" pitchFamily="18" charset="-127"/>
                <a:ea typeface="배달의민족 주아" pitchFamily="18" charset="-127"/>
              </a:rPr>
              <a:t>C</a:t>
            </a:r>
            <a:r>
              <a:rPr lang="en-US" altLang="ko-KR" sz="5400" spc="200" dirty="0" smtClean="0">
                <a:solidFill>
                  <a:srgbClr val="0070C0"/>
                </a:solidFill>
                <a:latin typeface="배달의민족 주아" pitchFamily="18" charset="-127"/>
                <a:ea typeface="배달의민족 주아" pitchFamily="18" charset="-127"/>
              </a:rPr>
              <a:t>ontents</a:t>
            </a:r>
            <a:endParaRPr lang="ko-KR" altLang="en-US" sz="5400" spc="200" dirty="0">
              <a:solidFill>
                <a:srgbClr val="0070C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8376" y="2276872"/>
            <a:ext cx="180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itchFamily="18" charset="-127"/>
                <a:ea typeface="배달의민족 주아" pitchFamily="18" charset="-127"/>
              </a:rPr>
              <a:t>0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팀 소개</a:t>
            </a:r>
            <a:endParaRPr lang="ko-KR" altLang="en-US" sz="1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588839" y="1916832"/>
            <a:ext cx="5616023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5" name="Picture 8" descr="C:\Users\Admin\Desktop\사진파일원본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155" y="1450099"/>
            <a:ext cx="3957801" cy="39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38376" y="2862446"/>
            <a:ext cx="2634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itchFamily="18" charset="-127"/>
                <a:ea typeface="배달의민족 주아" pitchFamily="18" charset="-127"/>
              </a:rPr>
              <a:t>1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기획의도 및 필요성</a:t>
            </a:r>
            <a:endParaRPr lang="ko-KR" altLang="en-US" sz="1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8376" y="3448020"/>
            <a:ext cx="2081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itchFamily="18" charset="-127"/>
                <a:ea typeface="배달의민족 주아" pitchFamily="18" charset="-127"/>
              </a:rPr>
              <a:t>2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아이디어 기획</a:t>
            </a:r>
            <a:endParaRPr lang="ko-KR" altLang="en-US" sz="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8376" y="4033594"/>
            <a:ext cx="2311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sz="2400" dirty="0" err="1" smtClean="0">
                <a:latin typeface="배달의민족 주아" pitchFamily="18" charset="-127"/>
                <a:ea typeface="배달의민족 주아" pitchFamily="18" charset="-127"/>
              </a:rPr>
              <a:t>앱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 구조도</a:t>
            </a:r>
            <a:endParaRPr lang="ko-KR" altLang="en-US" sz="1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75322" y="2855953"/>
            <a:ext cx="245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itchFamily="18" charset="-127"/>
                <a:ea typeface="배달의민족 주아" pitchFamily="18" charset="-127"/>
              </a:rPr>
              <a:t>5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주요기능 및 장점</a:t>
            </a:r>
            <a:endParaRPr lang="ko-KR" altLang="en-US" sz="1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77316" y="2268119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4. UI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 상세설명</a:t>
            </a:r>
            <a:endParaRPr lang="ko-KR" altLang="en-US" sz="14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84451" y="3438941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itchFamily="18" charset="-127"/>
                <a:ea typeface="배달의민족 주아" pitchFamily="18" charset="-127"/>
              </a:rPr>
              <a:t>6</a:t>
            </a:r>
            <a:r>
              <a:rPr lang="en-US" altLang="ko-KR" sz="2400" dirty="0" smtClean="0">
                <a:latin typeface="배달의민족 주아" pitchFamily="18" charset="-127"/>
                <a:ea typeface="배달의민족 주아" pitchFamily="18" charset="-127"/>
              </a:rPr>
              <a:t>. </a:t>
            </a:r>
            <a:r>
              <a:rPr lang="ko-KR" altLang="en-US" sz="2400" dirty="0" smtClean="0">
                <a:latin typeface="배달의민족 주아" pitchFamily="18" charset="-127"/>
                <a:ea typeface="배달의민족 주아" pitchFamily="18" charset="-127"/>
              </a:rPr>
              <a:t>발전방</a:t>
            </a:r>
            <a:r>
              <a:rPr lang="ko-KR" altLang="en-US" sz="2400" dirty="0">
                <a:latin typeface="배달의민족 주아" pitchFamily="18" charset="-127"/>
                <a:ea typeface="배달의민족 주아" pitchFamily="18" charset="-127"/>
              </a:rPr>
              <a:t>향</a:t>
            </a:r>
            <a:endParaRPr lang="ko-KR" altLang="en-US" sz="14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60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" descr="C:\Users\Admin\Desktop\사진파일원본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257" y="3318477"/>
            <a:ext cx="2918835" cy="291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503080" y="1079839"/>
            <a:ext cx="7795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tx2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‘</a:t>
            </a:r>
            <a:r>
              <a:rPr lang="ko-KR" altLang="en-US" sz="4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국방통합보안체계</a:t>
            </a:r>
            <a:r>
              <a:rPr lang="en-US" altLang="ko-KR" sz="4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(DISS)</a:t>
            </a:r>
            <a:r>
              <a:rPr lang="en-US" altLang="ko-KR" sz="4800" b="1" dirty="0" smtClean="0">
                <a:solidFill>
                  <a:schemeClr val="tx2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’</a:t>
            </a:r>
            <a:r>
              <a:rPr lang="ko-KR" altLang="en-US" sz="3600" dirty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로</a:t>
            </a:r>
            <a:endParaRPr lang="en-US" altLang="ko-KR" sz="4400" dirty="0" smtClean="0">
              <a:solidFill>
                <a:schemeClr val="tx2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en-US" altLang="ko-KR" sz="4800" b="1" dirty="0" smtClean="0">
                <a:solidFill>
                  <a:schemeClr val="tx2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‘</a:t>
            </a:r>
            <a:r>
              <a:rPr lang="ko-KR" altLang="en-US" sz="4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보안</a:t>
            </a:r>
            <a:r>
              <a:rPr lang="en-US" altLang="ko-KR" sz="4800" b="1" dirty="0" smtClean="0">
                <a:solidFill>
                  <a:schemeClr val="tx2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’</a:t>
            </a:r>
            <a:r>
              <a:rPr lang="ko-KR" altLang="en-US" sz="4000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도 지키고 </a:t>
            </a:r>
            <a:r>
              <a:rPr lang="en-US" altLang="ko-KR" sz="4800" b="1" dirty="0" smtClean="0">
                <a:solidFill>
                  <a:schemeClr val="tx2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‘</a:t>
            </a:r>
            <a:r>
              <a:rPr lang="ko-KR" altLang="en-US" sz="4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편리함</a:t>
            </a:r>
            <a:r>
              <a:rPr lang="en-US" altLang="ko-KR" sz="4800" b="1" dirty="0" smtClean="0">
                <a:solidFill>
                  <a:schemeClr val="tx2">
                    <a:lumMod val="75000"/>
                  </a:schemeClr>
                </a:solidFill>
                <a:latin typeface="배달의민족 한나는 열한살" pitchFamily="50" charset="-127"/>
                <a:ea typeface="배달의민족 한나는 열한살" pitchFamily="50" charset="-127"/>
              </a:rPr>
              <a:t>’</a:t>
            </a:r>
            <a:r>
              <a:rPr lang="ko-KR" altLang="en-US" sz="4000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도 얻자</a:t>
            </a:r>
            <a:r>
              <a:rPr lang="en-US" altLang="ko-KR" sz="4000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!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2196317" y="870205"/>
            <a:ext cx="658873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196317" y="2814421"/>
            <a:ext cx="6588734" cy="0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58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2664371" y="3814167"/>
            <a:ext cx="6840000" cy="1800000"/>
          </a:xfrm>
          <a:prstGeom prst="roundRect">
            <a:avLst>
              <a:gd name="adj" fmla="val 7149"/>
            </a:avLst>
          </a:prstGeom>
          <a:solidFill>
            <a:srgbClr val="16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515" y="3813934"/>
            <a:ext cx="1803683" cy="1800000"/>
          </a:xfrm>
          <a:prstGeom prst="ellipse">
            <a:avLst/>
          </a:prstGeom>
          <a:solidFill>
            <a:srgbClr val="00B050"/>
          </a:solidFill>
          <a:ln w="50800">
            <a:solidFill>
              <a:srgbClr val="169E86"/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2928835" y="993501"/>
            <a:ext cx="6840760" cy="1800000"/>
          </a:xfrm>
          <a:prstGeom prst="roundRect">
            <a:avLst>
              <a:gd name="adj" fmla="val 8014"/>
            </a:avLst>
          </a:prstGeom>
          <a:solidFill>
            <a:srgbClr val="21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26" y="980728"/>
            <a:ext cx="1800000" cy="1800000"/>
          </a:xfrm>
          <a:prstGeom prst="ellipse">
            <a:avLst/>
          </a:prstGeom>
          <a:solidFill>
            <a:schemeClr val="accent1"/>
          </a:solidFill>
          <a:ln w="50800">
            <a:solidFill>
              <a:srgbClr val="2181B4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318129" y="2091791"/>
            <a:ext cx="4538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소</a:t>
            </a:r>
            <a:r>
              <a:rPr lang="ko-KR" altLang="en-US" sz="2800" dirty="0" err="1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프트웨어개발병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 #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뚝딱뚝딱</a:t>
            </a:r>
            <a:endParaRPr lang="ko-KR" altLang="en-US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18129" y="1052736"/>
            <a:ext cx="26709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일병 신 병 륜</a:t>
            </a:r>
            <a:endParaRPr lang="en-US" altLang="ko-KR" sz="40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318129" y="1678161"/>
            <a:ext cx="4826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국군지휘통신사령부 본부근무지원대</a:t>
            </a:r>
            <a:endParaRPr lang="en-US" altLang="ko-KR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47398" y="4893675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헌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병 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 #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초등교사</a:t>
            </a:r>
            <a:endParaRPr lang="ko-KR" altLang="en-US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47398" y="3854620"/>
            <a:ext cx="2669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병장 이 동 형</a:t>
            </a:r>
            <a:endParaRPr lang="en-US" altLang="ko-KR" sz="40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247398" y="4480045"/>
            <a:ext cx="4826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국군지휘통신사령부 본부근무지원대</a:t>
            </a:r>
            <a:endParaRPr lang="en-US" altLang="ko-KR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0276" y="990888"/>
            <a:ext cx="138211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500" dirty="0">
                <a:solidFill>
                  <a:srgbClr val="002060"/>
                </a:solidFill>
                <a:latin typeface="배달의민족 주아" pitchFamily="18" charset="-127"/>
                <a:ea typeface="배달의민족 주아" pitchFamily="18" charset="-127"/>
              </a:rPr>
              <a:t>소</a:t>
            </a:r>
            <a:endParaRPr lang="ko-KR" altLang="en-US" sz="11500" dirty="0">
              <a:solidFill>
                <a:srgbClr val="00206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008187" y="3799200"/>
            <a:ext cx="140936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500" dirty="0" smtClean="0">
                <a:solidFill>
                  <a:srgbClr val="002060"/>
                </a:solidFill>
                <a:latin typeface="배달의민족 주아" pitchFamily="18" charset="-127"/>
                <a:ea typeface="배달의민족 주아" pitchFamily="18" charset="-127"/>
              </a:rPr>
              <a:t>헌</a:t>
            </a:r>
            <a:endParaRPr lang="ko-KR" altLang="en-US" sz="11500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0416" y="168152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0. </a:t>
            </a:r>
            <a:r>
              <a:rPr lang="ko-KR" altLang="en-US" sz="2400" spc="-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팀소개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0416" y="527036"/>
            <a:ext cx="1014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Team </a:t>
            </a:r>
            <a:r>
              <a:rPr lang="ko-KR" altLang="en-US" sz="1600" spc="-13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소헌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직사각형 27"/>
          <p:cNvSpPr/>
          <p:nvPr/>
        </p:nvSpPr>
        <p:spPr>
          <a:xfrm>
            <a:off x="4140781" y="2996952"/>
            <a:ext cx="55803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군에 도움을 줄 기술을 개발하고 싶은데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…</a:t>
            </a:r>
            <a:endParaRPr lang="en-US" altLang="ko-KR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680036" y="5930116"/>
            <a:ext cx="5456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배달의민족 주아" pitchFamily="18" charset="-127"/>
                <a:ea typeface="배달의민족 주아" pitchFamily="18" charset="-127"/>
              </a:rPr>
              <a:t>보안문제와 불편함을 해결하고 싶은데</a:t>
            </a:r>
            <a:r>
              <a:rPr lang="en-US" altLang="ko-KR" sz="2800" dirty="0" smtClean="0">
                <a:latin typeface="배달의민족 주아" pitchFamily="18" charset="-127"/>
                <a:ea typeface="배달의민족 주아" pitchFamily="18" charset="-127"/>
              </a:rPr>
              <a:t>…</a:t>
            </a:r>
            <a:endParaRPr lang="en-US" altLang="ko-KR" sz="2800" dirty="0"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81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0801350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Picture 3" descr="C:\Users\Admin\Desktop\피피티\20190220211431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16" y="567490"/>
            <a:ext cx="4474248" cy="430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Users\Admin\Desktop\13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1744">
            <a:off x="8601432" y="459370"/>
            <a:ext cx="1713089" cy="171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61196" y="5445224"/>
            <a:ext cx="936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장병의 </a:t>
            </a:r>
            <a:r>
              <a:rPr lang="ko-KR" altLang="en-US" sz="4800" dirty="0" smtClean="0">
                <a:solidFill>
                  <a:srgbClr val="4FD4AD"/>
                </a:solidFill>
                <a:latin typeface="배달의민족 주아" pitchFamily="18" charset="-127"/>
                <a:ea typeface="배달의민족 주아" pitchFamily="18" charset="-127"/>
              </a:rPr>
              <a:t>휴대전화 사용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은 떠오르는 </a:t>
            </a:r>
            <a:r>
              <a:rPr lang="ko-KR" altLang="en-US" sz="4800" dirty="0" smtClean="0">
                <a:solidFill>
                  <a:srgbClr val="4FD4AD"/>
                </a:solidFill>
                <a:latin typeface="배달의민족 주아" pitchFamily="18" charset="-127"/>
                <a:ea typeface="배달의민족 주아" pitchFamily="18" charset="-127"/>
              </a:rPr>
              <a:t>보안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이슈</a:t>
            </a:r>
            <a:endParaRPr lang="en-US" altLang="ko-KR" sz="32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t="70358"/>
          <a:stretch/>
        </p:blipFill>
        <p:spPr bwMode="auto">
          <a:xfrm>
            <a:off x="1512243" y="3428999"/>
            <a:ext cx="4608512" cy="11131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Admin\Desktop\피피티\세게일보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165" b="84816"/>
          <a:stretch/>
        </p:blipFill>
        <p:spPr bwMode="auto">
          <a:xfrm>
            <a:off x="1512244" y="2216511"/>
            <a:ext cx="4608512" cy="11131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30416" y="16815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1.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기획의도 및 필요성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416" y="527036"/>
            <a:ext cx="2105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병 일과 후 휴대전화 사용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77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국군기무사령부 자료사진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63"/>
          <a:stretch/>
        </p:blipFill>
        <p:spPr bwMode="auto">
          <a:xfrm>
            <a:off x="-16315" y="10074"/>
            <a:ext cx="10803414" cy="684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-16684" y="0"/>
            <a:ext cx="10831943" cy="6858000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73223" y="2310656"/>
            <a:ext cx="580158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8800" dirty="0" smtClean="0">
                <a:solidFill>
                  <a:srgbClr val="FFC000"/>
                </a:solidFill>
                <a:latin typeface="배달의민족 주아" pitchFamily="18" charset="-127"/>
                <a:ea typeface="배달의민족 주아" pitchFamily="18" charset="-127"/>
              </a:rPr>
              <a:t>현장</a:t>
            </a:r>
            <a:r>
              <a:rPr lang="ko-KR" altLang="en-US" sz="6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에선 어떻게</a:t>
            </a:r>
            <a:r>
              <a:rPr lang="en-US" altLang="ko-KR" sz="60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?</a:t>
            </a:r>
            <a:endParaRPr lang="ko-KR" altLang="en-US" sz="60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6925" y="3721224"/>
            <a:ext cx="9424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무선통신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녹음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, USB,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전화 등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: </a:t>
            </a:r>
            <a:r>
              <a:rPr lang="ko-KR" altLang="en-US" sz="3600" dirty="0" smtClean="0">
                <a:solidFill>
                  <a:srgbClr val="FFC000"/>
                </a:solidFill>
                <a:latin typeface="배달의민족 주아" pitchFamily="18" charset="-127"/>
                <a:ea typeface="배달의민족 주아" pitchFamily="18" charset="-127"/>
              </a:rPr>
              <a:t>사용자 자체 차단</a:t>
            </a:r>
            <a:endParaRPr lang="en-US" altLang="ko-KR" sz="2800" dirty="0" smtClean="0">
              <a:solidFill>
                <a:srgbClr val="FFC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20412" y="4414410"/>
            <a:ext cx="825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사진 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동영상 촬영기능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: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3600" dirty="0" smtClean="0">
                <a:solidFill>
                  <a:srgbClr val="FFC000"/>
                </a:solidFill>
                <a:latin typeface="배달의민족 주아" pitchFamily="18" charset="-127"/>
                <a:ea typeface="배달의민족 주아" pitchFamily="18" charset="-127"/>
              </a:rPr>
              <a:t>스티커 부착 차단</a:t>
            </a:r>
            <a:endParaRPr lang="en-US" altLang="ko-KR" sz="3600" dirty="0" smtClean="0">
              <a:solidFill>
                <a:srgbClr val="FFC000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416" y="16815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1.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기획의도 및 필요성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0416" y="527036"/>
            <a:ext cx="18479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현장에서의 보안 대책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55803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Admin\Desktop\피피티\중앙일보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60" t="62033" r="8162"/>
          <a:stretch/>
        </p:blipFill>
        <p:spPr bwMode="auto">
          <a:xfrm>
            <a:off x="-19406" y="1503975"/>
            <a:ext cx="4918758" cy="108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dmin\Desktop\피피티\PYH2019013125410001300_P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660" y="3220341"/>
            <a:ext cx="1895663" cy="113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Admin\Desktop\피피티\bc942dda3404c17a8dc253337e87cd6bf927569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" t="2397" r="6497" b="2178"/>
          <a:stretch/>
        </p:blipFill>
        <p:spPr bwMode="auto">
          <a:xfrm>
            <a:off x="8370759" y="1699670"/>
            <a:ext cx="2430591" cy="284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dmin\Desktop\피피티\201902202303463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71"/>
          <a:stretch/>
        </p:blipFill>
        <p:spPr bwMode="auto">
          <a:xfrm>
            <a:off x="8389323" y="4519272"/>
            <a:ext cx="2412027" cy="2347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35952" l="0" r="100000">
                        <a14:foregroundMark x1="17021" y1="9762" x2="18182" y2="30476"/>
                        <a14:foregroundMark x1="5416" y1="13095" x2="5222" y2="30238"/>
                        <a14:foregroundMark x1="2901" y1="32857" x2="92650" y2="32143"/>
                        <a14:foregroundMark x1="5996" y1="5952" x2="29981" y2="17381"/>
                        <a14:foregroundMark x1="4449" y1="5238" x2="29981" y2="3095"/>
                        <a14:foregroundMark x1="90716" y1="34286" x2="99226" y2="34762"/>
                        <a14:backgroundMark x1="42940" y1="12143" x2="95745" y2="12143"/>
                        <a14:backgroundMark x1="43714" y1="6667" x2="94971" y2="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967" b="82123"/>
          <a:stretch/>
        </p:blipFill>
        <p:spPr bwMode="auto">
          <a:xfrm>
            <a:off x="0" y="-1"/>
            <a:ext cx="2227278" cy="923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" t="70358"/>
          <a:stretch/>
        </p:blipFill>
        <p:spPr bwMode="auto">
          <a:xfrm>
            <a:off x="2186595" y="-6830"/>
            <a:ext cx="4823001" cy="118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 descr="C:\Users\Admin\Desktop\피피티\뉴데일리.JPG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6"/>
          <a:stretch/>
        </p:blipFill>
        <p:spPr bwMode="auto">
          <a:xfrm>
            <a:off x="0" y="3122193"/>
            <a:ext cx="3697327" cy="372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\Desktop\연합뉴스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20" r="4182" b="41880"/>
          <a:stretch/>
        </p:blipFill>
        <p:spPr bwMode="auto">
          <a:xfrm>
            <a:off x="4896619" y="943766"/>
            <a:ext cx="5918640" cy="164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\Desktop\연합뉴스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24" r="6541" b="89285"/>
          <a:stretch/>
        </p:blipFill>
        <p:spPr bwMode="auto">
          <a:xfrm>
            <a:off x="6493660" y="2513307"/>
            <a:ext cx="1877100" cy="85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min\Desktop\연합뉴스.JPG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" t="60844" r="6004"/>
          <a:stretch/>
        </p:blipFill>
        <p:spPr bwMode="auto">
          <a:xfrm>
            <a:off x="3171463" y="2530531"/>
            <a:ext cx="3357270" cy="18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bluetoday.net/news/photo/201212/2574_3903_4927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600" y="4370931"/>
            <a:ext cx="5050845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min\Desktop\피피티\중앙일보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r="86411" b="85718"/>
          <a:stretch/>
        </p:blipFill>
        <p:spPr bwMode="auto">
          <a:xfrm>
            <a:off x="2044" y="3148011"/>
            <a:ext cx="1649880" cy="64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Admin\Desktop\피피티\뉴데일리.JPG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0" r="9375" b="87271"/>
          <a:stretch/>
        </p:blipFill>
        <p:spPr bwMode="auto">
          <a:xfrm>
            <a:off x="-1" y="2539363"/>
            <a:ext cx="3171463" cy="64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-16684" y="0"/>
            <a:ext cx="10831943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463761"/>
            <a:ext cx="108013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사용자 </a:t>
            </a:r>
            <a:r>
              <a:rPr lang="ko-KR" altLang="en-US" sz="4400" dirty="0" smtClean="0">
                <a:solidFill>
                  <a:srgbClr val="FFC000"/>
                </a:solidFill>
                <a:latin typeface="배달의민족 주아" pitchFamily="18" charset="-127"/>
                <a:ea typeface="배달의민족 주아" pitchFamily="18" charset="-127"/>
              </a:rPr>
              <a:t>자체 차단</a:t>
            </a:r>
            <a:r>
              <a:rPr lang="en-US" altLang="ko-KR" sz="3200" dirty="0" smtClean="0">
                <a:solidFill>
                  <a:srgbClr val="FFC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en-US" altLang="ko-KR" sz="2800" dirty="0" smtClean="0">
                <a:solidFill>
                  <a:srgbClr val="4FD4AD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4400" dirty="0" smtClean="0">
                <a:solidFill>
                  <a:srgbClr val="FFC000"/>
                </a:solidFill>
                <a:latin typeface="배달의민족 주아" pitchFamily="18" charset="-127"/>
                <a:ea typeface="배달의민족 주아" pitchFamily="18" charset="-127"/>
              </a:rPr>
              <a:t>스티커</a:t>
            </a:r>
            <a:r>
              <a:rPr lang="ko-KR" altLang="en-US" sz="2800" dirty="0" smtClean="0">
                <a:solidFill>
                  <a:srgbClr val="FFC0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4400" dirty="0" smtClean="0">
                <a:solidFill>
                  <a:srgbClr val="FFC000"/>
                </a:solidFill>
                <a:latin typeface="배달의민족 주아" pitchFamily="18" charset="-127"/>
                <a:ea typeface="배달의민족 주아" pitchFamily="18" charset="-127"/>
              </a:rPr>
              <a:t>부착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만으로는</a:t>
            </a:r>
            <a:endParaRPr lang="en-US" altLang="ko-KR" sz="28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7200" dirty="0" smtClean="0">
                <a:solidFill>
                  <a:srgbClr val="FF2F05"/>
                </a:solidFill>
                <a:latin typeface="배달의민족 주아" pitchFamily="18" charset="-127"/>
                <a:ea typeface="배달의민족 주아" pitchFamily="18" charset="-127"/>
              </a:rPr>
              <a:t>보안 사고 </a:t>
            </a:r>
            <a:r>
              <a:rPr lang="ko-KR" altLang="en-US" sz="54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발생 위험 존재</a:t>
            </a:r>
            <a:endParaRPr lang="en-US" altLang="ko-KR" sz="54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0416" y="16815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1.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기획의도 및 필요성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416" y="527036"/>
            <a:ext cx="1672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보안사고 발생 위험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98192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curity guard standing on the gray flo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5" r="2500"/>
          <a:stretch/>
        </p:blipFill>
        <p:spPr bwMode="auto">
          <a:xfrm>
            <a:off x="0" y="-10132"/>
            <a:ext cx="108013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-16684" y="0"/>
            <a:ext cx="10831943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2425661"/>
            <a:ext cx="108013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군사보호</a:t>
            </a:r>
            <a:r>
              <a:rPr lang="en-US" altLang="ko-KR" sz="4400" dirty="0" smtClean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4400" dirty="0" smtClean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제한구역 </a:t>
            </a:r>
            <a:r>
              <a:rPr lang="ko-KR" altLang="en-US" sz="32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진입 시</a:t>
            </a:r>
            <a:endParaRPr lang="en-US" altLang="ko-KR" sz="44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휴대전화를 구역 외부에 별도 보관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,</a:t>
            </a:r>
          </a:p>
          <a:p>
            <a:pPr algn="ctr"/>
            <a:r>
              <a:rPr lang="ko-KR" altLang="en-US" sz="4400" dirty="0" smtClean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외부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와</a:t>
            </a:r>
            <a:r>
              <a:rPr lang="ko-KR" altLang="en-US" sz="4400" dirty="0" smtClean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 연락 차단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으로 이용자의 </a:t>
            </a:r>
            <a:r>
              <a:rPr lang="ko-KR" altLang="en-US" sz="4400" dirty="0" smtClean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불편</a:t>
            </a:r>
            <a:r>
              <a:rPr lang="ko-KR" altLang="en-US" sz="36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초래</a:t>
            </a:r>
            <a:endParaRPr lang="en-US" altLang="ko-KR" sz="36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0416" y="16815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1.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기획의도 및 필요성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0416" y="527036"/>
            <a:ext cx="2375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보안수칙으로 인한 불편사항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4324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전자 제품, 손, 휴대 전화, 스마트폰, 기술, 터치 스크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r="15013"/>
          <a:stretch/>
        </p:blipFill>
        <p:spPr bwMode="auto">
          <a:xfrm>
            <a:off x="3618481" y="0"/>
            <a:ext cx="719945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3630484" y="0"/>
            <a:ext cx="7168398" cy="6858000"/>
          </a:xfrm>
          <a:prstGeom prst="rect">
            <a:avLst/>
          </a:prstGeom>
          <a:solidFill>
            <a:srgbClr val="00206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672483" y="2924944"/>
            <a:ext cx="741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튼튼한 </a:t>
            </a:r>
            <a:r>
              <a:rPr lang="ko-KR" altLang="en-US" sz="4800" dirty="0" smtClean="0">
                <a:solidFill>
                  <a:srgbClr val="4FD4AD"/>
                </a:solidFill>
                <a:latin typeface="배달의민족 주아" pitchFamily="18" charset="-127"/>
                <a:ea typeface="배달의민족 주아" pitchFamily="18" charset="-127"/>
              </a:rPr>
              <a:t>안보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이용자의 </a:t>
            </a:r>
            <a:r>
              <a:rPr lang="ko-KR" altLang="en-US" sz="4800" dirty="0" smtClean="0">
                <a:solidFill>
                  <a:srgbClr val="4FD4AD"/>
                </a:solidFill>
                <a:latin typeface="배달의민족 주아" pitchFamily="18" charset="-127"/>
                <a:ea typeface="배달의민족 주아" pitchFamily="18" charset="-127"/>
              </a:rPr>
              <a:t>편의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를</a:t>
            </a:r>
            <a:endParaRPr lang="en-US" altLang="ko-KR" sz="3600" dirty="0" smtClean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모두 고려한 </a:t>
            </a:r>
            <a:r>
              <a:rPr lang="ko-KR" altLang="en-US" sz="4800" dirty="0" smtClean="0">
                <a:solidFill>
                  <a:srgbClr val="4FD4AD"/>
                </a:solidFill>
                <a:latin typeface="배달의민족 주아" pitchFamily="18" charset="-127"/>
                <a:ea typeface="배달의민족 주아" pitchFamily="18" charset="-127"/>
              </a:rPr>
              <a:t>보안 </a:t>
            </a:r>
            <a:r>
              <a:rPr lang="en-US" altLang="ko-KR" sz="4800" dirty="0" smtClean="0">
                <a:solidFill>
                  <a:srgbClr val="4FD4AD"/>
                </a:solidFill>
                <a:latin typeface="배달의민족 주아" pitchFamily="18" charset="-127"/>
                <a:ea typeface="배달의민족 주아" pitchFamily="18" charset="-127"/>
              </a:rPr>
              <a:t>APP</a:t>
            </a:r>
            <a:r>
              <a:rPr lang="ko-KR" altLang="en-US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이 필요하다</a:t>
            </a:r>
            <a:r>
              <a:rPr lang="en-US" altLang="ko-KR" sz="3600" dirty="0" smtClean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416" y="168152"/>
            <a:ext cx="2698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1.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기획의도 및 필요성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0416" y="527036"/>
            <a:ext cx="1657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보안 </a:t>
            </a:r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APP</a:t>
            </a:r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의 필요성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3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944291" y="1052736"/>
            <a:ext cx="8733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1. </a:t>
            </a:r>
            <a:r>
              <a:rPr lang="ko-KR" altLang="en-US" sz="2800" b="1" dirty="0" err="1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비콘</a:t>
            </a:r>
            <a:r>
              <a:rPr lang="ko-KR" altLang="en-US" sz="2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활용 특정 구역 내 </a:t>
            </a:r>
            <a:r>
              <a:rPr lang="ko-KR" altLang="en-US" sz="2800" b="1" dirty="0" err="1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2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단말기 기능 통제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86193" y="1619409"/>
            <a:ext cx="8568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군사보호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제한구역 진입 시 무선통신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(</a:t>
            </a:r>
            <a:r>
              <a:rPr lang="en-US" altLang="ko-KR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Wifi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en-US" altLang="ko-KR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bluetooth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인터넷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)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연결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촬영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,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녹음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, GPS, USB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연결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등 기능 차단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6193" y="2020721"/>
            <a:ext cx="5682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군사보호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제한구역 진입 시 허가된 번호에 한해서 수신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발신 가능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86193" y="2823344"/>
            <a:ext cx="42304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단말기 분실 및 도난 시 원격제어 기능 차단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86193" y="2422033"/>
            <a:ext cx="7759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군사보호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제한구역 입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,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퇴장 시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별도의 행동 없이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비콘으로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기능 자동 차단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/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해제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0416" y="168152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2. </a:t>
            </a:r>
            <a:r>
              <a:rPr lang="ko-KR" altLang="en-US" sz="2400" spc="-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rial Unicode MS" panose="020B0604020202020204" pitchFamily="50" charset="-127"/>
              </a:rPr>
              <a:t>아이디어 기획</a:t>
            </a:r>
            <a:endParaRPr lang="ko-KR" altLang="en-US" sz="2400" spc="-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206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0416" y="527036"/>
            <a:ext cx="2060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국방통합보안체계</a:t>
            </a:r>
            <a:r>
              <a:rPr lang="en-US" altLang="ko-KR" sz="1600" spc="-13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 Unicode MS" panose="020B0604020202020204" pitchFamily="50" charset="-127"/>
              </a:rPr>
              <a:t>(DISS)</a:t>
            </a:r>
            <a:endParaRPr lang="ko-KR" altLang="en-US" sz="1600" spc="-13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rot="5400000">
            <a:off x="-61975" y="494993"/>
            <a:ext cx="585963" cy="4571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TextBox 15"/>
          <p:cNvSpPr txBox="1"/>
          <p:nvPr/>
        </p:nvSpPr>
        <p:spPr>
          <a:xfrm>
            <a:off x="555487" y="3356992"/>
            <a:ext cx="965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2. NFC</a:t>
            </a:r>
            <a:r>
              <a:rPr lang="ko-KR" altLang="en-US" sz="2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800" b="1" dirty="0" err="1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2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2800" b="1" dirty="0" err="1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전자공무원증</a:t>
            </a:r>
            <a:r>
              <a:rPr lang="ko-KR" altLang="en-US" sz="2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출입통제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9593" y="3918542"/>
            <a:ext cx="6865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 NFC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활용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전자공무원증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발급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4803" y="4619878"/>
            <a:ext cx="5184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부대 출입기록 조회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51947" y="4269210"/>
            <a:ext cx="3310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전자공무원증을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이용한 출입통제</a:t>
            </a:r>
            <a:endParaRPr lang="en-US" altLang="ko-KR" sz="1600" dirty="0">
              <a:solidFill>
                <a:schemeClr val="accent1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0482" name="Picture 2" descr="C:\Users\Admin\Desktop\bluetooth-low-energy-beacon-ibeacon-png-favpng-58QzL5Fzf0gZvjye3gmDB2Xtq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08" t="25646" r="12942" b="13952"/>
          <a:stretch/>
        </p:blipFill>
        <p:spPr bwMode="auto">
          <a:xfrm>
            <a:off x="578754" y="1939035"/>
            <a:ext cx="1478920" cy="12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677071" y="4994012"/>
            <a:ext cx="5459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3</a:t>
            </a:r>
            <a:r>
              <a:rPr lang="en-US" altLang="ko-KR" sz="2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. NFC </a:t>
            </a:r>
            <a:r>
              <a:rPr lang="ko-KR" altLang="en-US" sz="2800" b="1" dirty="0" err="1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2800" b="1" dirty="0" smtClean="0">
                <a:solidFill>
                  <a:schemeClr val="tx2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병사 출타관리</a:t>
            </a:r>
            <a:endParaRPr lang="en-US" altLang="ko-KR" sz="2000" dirty="0" smtClean="0">
              <a:solidFill>
                <a:schemeClr val="tx2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0483" name="Picture 3" descr="C:\Users\Admin\Desktop\iphone_nfc.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" r="12258"/>
          <a:stretch/>
        </p:blipFill>
        <p:spPr bwMode="auto">
          <a:xfrm>
            <a:off x="7344891" y="3384324"/>
            <a:ext cx="3070799" cy="143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2976230" y="5861633"/>
            <a:ext cx="324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출타증을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이용한 병사 출입통제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76230" y="5548620"/>
            <a:ext cx="324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 NFC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활용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모바일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출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타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증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 발급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76230" y="6174646"/>
            <a:ext cx="3247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-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배달의민족 주아" pitchFamily="18" charset="-127"/>
                <a:ea typeface="배달의민족 주아" pitchFamily="18" charset="-127"/>
              </a:rPr>
              <a:t>출타기록 조회</a:t>
            </a:r>
            <a:endParaRPr lang="en-US" altLang="ko-KR" sz="1600" dirty="0" smtClean="0">
              <a:solidFill>
                <a:schemeClr val="accent1">
                  <a:lumMod val="75000"/>
                </a:schemeClr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pic>
        <p:nvPicPr>
          <p:cNvPr id="20484" name="Picture 4" descr="C:\Users\Admin\Downloads\15557164 (1)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6"/>
          <a:stretch/>
        </p:blipFill>
        <p:spPr bwMode="auto">
          <a:xfrm>
            <a:off x="884283" y="5072275"/>
            <a:ext cx="1631359" cy="162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5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796</Words>
  <Application>Microsoft Office PowerPoint</Application>
  <PresentationFormat>사용자 지정</PresentationFormat>
  <Paragraphs>173</Paragraphs>
  <Slides>20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굴림</vt:lpstr>
      <vt:lpstr>Arial</vt:lpstr>
      <vt:lpstr>Arial Unicode MS</vt:lpstr>
      <vt:lpstr>나눔고딕 ExtraBold</vt:lpstr>
      <vt:lpstr>배달의민족 한나는 열한살</vt:lpstr>
      <vt:lpstr>배달의민족 한나체 Air</vt:lpstr>
      <vt:lpstr>맑은 고딕</vt:lpstr>
      <vt:lpstr>나눔고딕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214</cp:revision>
  <dcterms:created xsi:type="dcterms:W3CDTF">2019-10-22T05:04:16Z</dcterms:created>
  <dcterms:modified xsi:type="dcterms:W3CDTF">2019-10-24T23:18:16Z</dcterms:modified>
</cp:coreProperties>
</file>